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7010400" cy="9296400"/>
  <p:embeddedFontLst>
    <p:embeddedFont>
      <p:font typeface="Acme" panose="02000706050000020004" pitchFamily="2" charset="0"/>
      <p:regular r:id="rId11"/>
    </p:embeddedFont>
    <p:embeddedFont>
      <p:font typeface="Bebas Neue" panose="020B0606020202050201" pitchFamily="3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Frijole" panose="02000000000000000000" pitchFamily="2" charset="0"/>
      <p:regular r:id="rId19"/>
    </p:embeddedFont>
    <p:embeddedFont>
      <p:font typeface="Segoe UI" panose="020B0502040204020203"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B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FB392-2A5F-4B46-8544-9253287722C5}" v="1" dt="2021-08-27T21:00:49.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774" autoAdjust="0"/>
  </p:normalViewPr>
  <p:slideViewPr>
    <p:cSldViewPr snapToGrid="0">
      <p:cViewPr varScale="1">
        <p:scale>
          <a:sx n="43" d="100"/>
          <a:sy n="43" d="100"/>
        </p:scale>
        <p:origin x="2150" y="53"/>
      </p:cViewPr>
      <p:guideLst/>
    </p:cSldViewPr>
  </p:slideViewPr>
  <p:notesTextViewPr>
    <p:cViewPr>
      <p:scale>
        <a:sx n="1" d="1"/>
        <a:sy n="1" d="1"/>
      </p:scale>
      <p:origin x="0" y="-1795"/>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microsoft.com/office/2016/11/relationships/changesInfo" Target="changesInfos/changesInfo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7DFB392-2A5F-4B46-8544-9253287722C5}"/>
    <pc:docChg chg="custSel modSld modNotesMaster modHandout">
      <pc:chgData name="Stan Cox" userId="9376f276357bfffd" providerId="LiveId" clId="{37DFB392-2A5F-4B46-8544-9253287722C5}" dt="2021-08-29T02:51:30.010" v="139" actId="20577"/>
      <pc:docMkLst>
        <pc:docMk/>
      </pc:docMkLst>
      <pc:sldChg chg="modNotesTx">
        <pc:chgData name="Stan Cox" userId="9376f276357bfffd" providerId="LiveId" clId="{37DFB392-2A5F-4B46-8544-9253287722C5}" dt="2021-08-29T02:51:30.010" v="139" actId="20577"/>
        <pc:sldMkLst>
          <pc:docMk/>
          <pc:sldMk cId="916068075"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2241B-541C-4EA8-A69E-472A9BCEE6CC}"/>
              </a:ext>
            </a:extLst>
          </p:cNvPr>
          <p:cNvSpPr>
            <a:spLocks noGrp="1"/>
          </p:cNvSpPr>
          <p:nvPr>
            <p:ph type="hdr" sz="quarter"/>
          </p:nvPr>
        </p:nvSpPr>
        <p:spPr>
          <a:xfrm>
            <a:off x="0" y="0"/>
            <a:ext cx="3505200" cy="917077"/>
          </a:xfrm>
          <a:prstGeom prst="rect">
            <a:avLst/>
          </a:prstGeom>
        </p:spPr>
        <p:txBody>
          <a:bodyPr vert="horz" lIns="93177" tIns="46589" rIns="93177" bIns="46589" rtlCol="0"/>
          <a:lstStyle>
            <a:lvl1pPr algn="l">
              <a:defRPr sz="1200"/>
            </a:lvl1pPr>
          </a:lstStyle>
          <a:p>
            <a:r>
              <a:rPr lang="en-US" sz="1800" dirty="0">
                <a:latin typeface="Frijole" panose="02000000000000000000" pitchFamily="2" charset="0"/>
              </a:rPr>
              <a:t>A Time of Disaster</a:t>
            </a:r>
          </a:p>
          <a:p>
            <a:r>
              <a:rPr lang="en-US" dirty="0"/>
              <a:t>The Christian’s Response</a:t>
            </a:r>
          </a:p>
        </p:txBody>
      </p:sp>
      <p:sp>
        <p:nvSpPr>
          <p:cNvPr id="3" name="Date Placeholder 2">
            <a:extLst>
              <a:ext uri="{FF2B5EF4-FFF2-40B4-BE49-F238E27FC236}">
                <a16:creationId xmlns:a16="http://schemas.microsoft.com/office/drawing/2014/main" id="{8E3CF230-A9FF-43E2-A924-A1AA44DB1AF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August 29, 2021 @ 11am</a:t>
            </a:r>
          </a:p>
        </p:txBody>
      </p:sp>
      <p:sp>
        <p:nvSpPr>
          <p:cNvPr id="4" name="Footer Placeholder 3">
            <a:extLst>
              <a:ext uri="{FF2B5EF4-FFF2-40B4-BE49-F238E27FC236}">
                <a16:creationId xmlns:a16="http://schemas.microsoft.com/office/drawing/2014/main" id="{80215D02-14FA-4536-BBEE-5B26F00E13B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2FAACEB-24E9-4E44-80AA-94A0F0EAAA4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FD554B13-E704-4A85-8770-2CDBDCF64E0F}" type="slidenum">
              <a:rPr lang="en-US" smtClean="0"/>
              <a:t>‹#›</a:t>
            </a:fld>
            <a:endParaRPr lang="en-US" dirty="0"/>
          </a:p>
        </p:txBody>
      </p:sp>
    </p:spTree>
    <p:extLst>
      <p:ext uri="{BB962C8B-B14F-4D97-AF65-F5344CB8AC3E}">
        <p14:creationId xmlns:p14="http://schemas.microsoft.com/office/powerpoint/2010/main" val="3176854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D032CF-D89B-4339-9571-E3809C4D54AB}" type="datetimeFigureOut">
              <a:rPr lang="en-US" smtClean="0"/>
              <a:t>8/28/2021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694D19-705F-447E-AA53-3D8F6594E848}" type="slidenum">
              <a:rPr lang="en-US" smtClean="0"/>
              <a:t>‹#›</a:t>
            </a:fld>
            <a:endParaRPr lang="en-US"/>
          </a:p>
        </p:txBody>
      </p:sp>
    </p:spTree>
    <p:extLst>
      <p:ext uri="{BB962C8B-B14F-4D97-AF65-F5344CB8AC3E}">
        <p14:creationId xmlns:p14="http://schemas.microsoft.com/office/powerpoint/2010/main" val="119969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icks.aweber.com/y/ct/?l=OFfIY&amp;m=3iMKigdr8_UVb24&amp;b=geJHzGKsni0CnODlyoFvW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4708" indent="-174708">
              <a:buFont typeface="Arial" panose="020B0604020202020204" pitchFamily="34" charset="0"/>
              <a:buChar char="•"/>
            </a:pPr>
            <a:r>
              <a:rPr lang="en-US" b="1" dirty="0"/>
              <a:t>The Pandemic</a:t>
            </a:r>
          </a:p>
          <a:p>
            <a:pPr marL="640594" lvl="1" indent="-174708">
              <a:buFont typeface="Arial" panose="020B0604020202020204" pitchFamily="34" charset="0"/>
              <a:buChar char="•"/>
            </a:pPr>
            <a:r>
              <a:rPr lang="en-US" b="1" dirty="0"/>
              <a:t>On March 19, 2020 Governor Abbot put restrictions on public meetings to deal with the COVID outbreak in Texas</a:t>
            </a:r>
          </a:p>
          <a:p>
            <a:pPr marL="1106481" lvl="2" indent="-174708">
              <a:buFont typeface="Arial" panose="020B0604020202020204" pitchFamily="34" charset="0"/>
              <a:buChar char="•"/>
            </a:pPr>
            <a:r>
              <a:rPr lang="en-US" dirty="0"/>
              <a:t>At that time there were 5 cases of COVID reported in Tarrant County, 161 in the state, and 3 reported deaths</a:t>
            </a:r>
          </a:p>
          <a:p>
            <a:pPr marL="1106481" lvl="2" indent="-174708">
              <a:buFont typeface="Arial" panose="020B0604020202020204" pitchFamily="34" charset="0"/>
              <a:buChar char="•"/>
            </a:pPr>
            <a:r>
              <a:rPr lang="en-US" dirty="0"/>
              <a:t>Very little was known about the virus, but people were scared</a:t>
            </a:r>
          </a:p>
          <a:p>
            <a:pPr marL="1106481" lvl="2" indent="-174708">
              <a:buFont typeface="Arial" panose="020B0604020202020204" pitchFamily="34" charset="0"/>
              <a:buChar char="•"/>
            </a:pPr>
            <a:r>
              <a:rPr lang="en-US" dirty="0"/>
              <a:t>As of Thursday, the numbers in Texas:  3.51 million cases.  56,012 deaths</a:t>
            </a:r>
          </a:p>
          <a:p>
            <a:pPr marL="1106481" lvl="2" indent="-174708">
              <a:buFont typeface="Arial" panose="020B0604020202020204" pitchFamily="34" charset="0"/>
              <a:buChar char="•"/>
            </a:pPr>
            <a:r>
              <a:rPr lang="en-US" dirty="0"/>
              <a:t>Numbers in USA:  38.4 million cases. 633,000 deaths</a:t>
            </a:r>
          </a:p>
          <a:p>
            <a:pPr marL="1106481" lvl="2" indent="-174708">
              <a:buFont typeface="Arial" panose="020B0604020202020204" pitchFamily="34" charset="0"/>
              <a:buChar char="•"/>
            </a:pPr>
            <a:r>
              <a:rPr lang="en-US" dirty="0"/>
              <a:t>Numbers worldwide:  214 million cases, 4.47 million deaths</a:t>
            </a:r>
          </a:p>
          <a:p>
            <a:pPr marL="1106481" lvl="2" indent="-174708">
              <a:buFont typeface="Arial" panose="020B0604020202020204" pitchFamily="34" charset="0"/>
              <a:buChar char="•"/>
            </a:pPr>
            <a:r>
              <a:rPr lang="en-US" dirty="0"/>
              <a:t>New Delta variant has brought for a second time, the virus into our own number here at West Side</a:t>
            </a:r>
          </a:p>
          <a:p>
            <a:pPr marL="640594" lvl="1" indent="-174708">
              <a:buFont typeface="Arial" panose="020B0604020202020204" pitchFamily="34" charset="0"/>
              <a:buChar char="•"/>
            </a:pPr>
            <a:r>
              <a:rPr lang="en-US" b="1" dirty="0"/>
              <a:t>I know that the numbers, and the way they are reported and arrived at is a matter of debate</a:t>
            </a:r>
          </a:p>
          <a:p>
            <a:pPr marL="1106481" lvl="2" indent="-174708">
              <a:buFont typeface="Arial" panose="020B0604020202020204" pitchFamily="34" charset="0"/>
              <a:buChar char="•"/>
            </a:pPr>
            <a:r>
              <a:rPr lang="en-US" dirty="0"/>
              <a:t>Regardless, there is no other circumstance that has impacted our congregation to a greater extent in its entire history.</a:t>
            </a:r>
          </a:p>
          <a:p>
            <a:pPr marL="1106481" lvl="2" indent="-174708">
              <a:buFont typeface="Arial" panose="020B0604020202020204" pitchFamily="34" charset="0"/>
              <a:buChar char="•"/>
            </a:pPr>
            <a:r>
              <a:rPr lang="en-US" dirty="0"/>
              <a:t>It has altered where we have met, and how we have conducted our worship services</a:t>
            </a:r>
          </a:p>
          <a:p>
            <a:pPr marL="1106481" lvl="2" indent="-174708">
              <a:buFont typeface="Arial" panose="020B0604020202020204" pitchFamily="34" charset="0"/>
              <a:buChar char="•"/>
            </a:pPr>
            <a:r>
              <a:rPr lang="en-US" dirty="0"/>
              <a:t>It has kept some from assembling, and it has taken the life of one of our members.</a:t>
            </a:r>
          </a:p>
          <a:p>
            <a:pPr marL="640594" lvl="1" indent="-174708">
              <a:buFont typeface="Arial" panose="020B0604020202020204" pitchFamily="34" charset="0"/>
              <a:buChar char="•"/>
            </a:pPr>
            <a:r>
              <a:rPr lang="en-US" b="1" dirty="0"/>
              <a:t>It has been a difficult 16 months, and there is no end of the Pandemic yet in sight.</a:t>
            </a:r>
          </a:p>
          <a:p>
            <a:pPr marL="174708" indent="-174708">
              <a:buFont typeface="Arial" panose="020B0604020202020204" pitchFamily="34" charset="0"/>
              <a:buChar char="•"/>
            </a:pPr>
            <a:r>
              <a:rPr lang="en-US" b="1" dirty="0"/>
              <a:t>National Unrest</a:t>
            </a:r>
          </a:p>
          <a:p>
            <a:pPr marL="640594" lvl="1" indent="-174708">
              <a:buFont typeface="Arial" panose="020B0604020202020204" pitchFamily="34" charset="0"/>
              <a:buChar char="•"/>
            </a:pPr>
            <a:r>
              <a:rPr lang="en-US" b="0" dirty="0"/>
              <a:t>Twice the President of the United States was impeached upon Partisan lines</a:t>
            </a:r>
          </a:p>
          <a:p>
            <a:pPr marL="640594" lvl="1" indent="-174708">
              <a:buFont typeface="Arial" panose="020B0604020202020204" pitchFamily="34" charset="0"/>
              <a:buChar char="•"/>
            </a:pPr>
            <a:r>
              <a:rPr lang="en-US" b="0" dirty="0"/>
              <a:t>Riots have devastated urban areas from coast to coast, as a result of Racial tensions</a:t>
            </a:r>
          </a:p>
          <a:p>
            <a:pPr marL="640594" lvl="1" indent="-174708">
              <a:buFont typeface="Arial" panose="020B0604020202020204" pitchFamily="34" charset="0"/>
              <a:buChar char="•"/>
            </a:pPr>
            <a:r>
              <a:rPr lang="en-US" b="0" dirty="0"/>
              <a:t>Protestors trespassed in Washington DC as they fell upon the Capitol building, resulting in violence, the arrest of over 500 people, and five deaths</a:t>
            </a:r>
          </a:p>
          <a:p>
            <a:pPr marL="640594" lvl="1" indent="-174708">
              <a:buFont typeface="Arial" panose="020B0604020202020204" pitchFamily="34" charset="0"/>
              <a:buChar char="•"/>
            </a:pPr>
            <a:r>
              <a:rPr lang="en-US" b="0" dirty="0"/>
              <a:t>Both conservative and liberal leaders in government have been sharply criticized for their approach to the Pandemic</a:t>
            </a:r>
          </a:p>
          <a:p>
            <a:pPr marL="174708" indent="-174708">
              <a:buFont typeface="Arial" panose="020B0604020202020204" pitchFamily="34" charset="0"/>
              <a:buChar char="•"/>
            </a:pPr>
            <a:r>
              <a:rPr lang="en-US" b="1" dirty="0"/>
              <a:t>And then, President Joe Biden announced America’s intent to leave on April 14, a little over a month ago.</a:t>
            </a:r>
          </a:p>
          <a:p>
            <a:pPr marL="640594" lvl="1" indent="-174708">
              <a:buFont typeface="Arial" panose="020B0604020202020204" pitchFamily="34" charset="0"/>
              <a:buChar char="•"/>
            </a:pPr>
            <a:r>
              <a:rPr lang="en-US" b="0" dirty="0"/>
              <a:t>At the withdrawal of troops, the Taliban took control of Afghanistan in 11 days</a:t>
            </a:r>
          </a:p>
          <a:p>
            <a:pPr marL="640594" lvl="1" indent="-174708">
              <a:buFont typeface="Arial" panose="020B0604020202020204" pitchFamily="34" charset="0"/>
              <a:buChar char="•"/>
            </a:pPr>
            <a:r>
              <a:rPr lang="en-US" b="0" dirty="0"/>
              <a:t>The fall of the existing Afghan government necessitated a massive airlift to get Americans and their supporters out of the country.</a:t>
            </a:r>
          </a:p>
          <a:p>
            <a:pPr marL="640594" lvl="1" indent="-174708">
              <a:buFont typeface="Arial" panose="020B0604020202020204" pitchFamily="34" charset="0"/>
              <a:buChar char="•"/>
            </a:pPr>
            <a:r>
              <a:rPr lang="en-US" b="0" dirty="0"/>
              <a:t>We woke on Thursday to the news that 2 suicide bombers had detonated in the midst of American soldiers and civilians at Kabul airport, leading to the death of more than a dozen American soldiers, </a:t>
            </a:r>
            <a:r>
              <a:rPr lang="en-US" b="0"/>
              <a:t>and over 60 </a:t>
            </a:r>
            <a:r>
              <a:rPr lang="en-US" b="0" dirty="0"/>
              <a:t>Afghans, with many more injured, some seriously.</a:t>
            </a:r>
          </a:p>
          <a:p>
            <a:pPr marL="174708" indent="-174708">
              <a:buFont typeface="Arial" panose="020B0604020202020204" pitchFamily="34" charset="0"/>
              <a:buChar char="•"/>
            </a:pPr>
            <a:r>
              <a:rPr lang="en-US" b="1" dirty="0"/>
              <a:t>It has been a difficult 16 months, a difficult few months as the Delta variant has caused a resurgence, and a difficult few days as our peace and welfare as a nation has been again threatened.</a:t>
            </a:r>
          </a:p>
          <a:p>
            <a:pPr marL="640594" lvl="1" indent="-174708">
              <a:buFont typeface="Arial" panose="020B0604020202020204" pitchFamily="34" charset="0"/>
              <a:buChar char="•"/>
            </a:pPr>
            <a:r>
              <a:rPr lang="en-US" b="0" dirty="0"/>
              <a:t>I am always a bit hesitant to deal with current events from the pulpit.  I will not engage in political debate, and it is not my purpose here to share with you my views of what has been done, what should be done, and what mistakes have been made.</a:t>
            </a:r>
          </a:p>
          <a:p>
            <a:pPr marL="640594" lvl="1" indent="-174708">
              <a:buFont typeface="Arial" panose="020B0604020202020204" pitchFamily="34" charset="0"/>
              <a:buChar char="•"/>
            </a:pPr>
            <a:r>
              <a:rPr lang="en-US" b="1" dirty="0"/>
              <a:t>However, our recent study of Revelation has made clear that societal challenges can impact our own faith, leading to discouragement, digression and unfaithfulness</a:t>
            </a:r>
          </a:p>
          <a:p>
            <a:r>
              <a:rPr lang="en-US" b="1" dirty="0"/>
              <a:t>(Revelation 2:10-11) [Church in Smyrna], </a:t>
            </a:r>
            <a:r>
              <a:rPr lang="en-US" b="0" i="1" dirty="0"/>
              <a:t>“</a:t>
            </a:r>
            <a:r>
              <a:rPr lang="en-US" i="1" dirty="0"/>
              <a:t>Do not fear any of those things which you are about to suffer. Indeed, the devil is about to throw some of you into prison, that you may be tested, and you will have tribulation ten days. Be faithful until death, and I will give you the crown of life. </a:t>
            </a:r>
            <a:r>
              <a:rPr lang="en-US" i="1" baseline="30000" dirty="0"/>
              <a:t>11</a:t>
            </a:r>
            <a:r>
              <a:rPr lang="en-US" i="1" dirty="0"/>
              <a:t> “He who has an ear, let him hear what the Spirit says to the churches. He who overcomes shall not be hurt by the second death.”</a:t>
            </a:r>
            <a:endParaRPr lang="en-US" b="0" i="1" dirty="0"/>
          </a:p>
          <a:p>
            <a:pPr marL="1106481" lvl="2" indent="-174708">
              <a:buFont typeface="Arial" panose="020B0604020202020204" pitchFamily="34" charset="0"/>
              <a:buChar char="•"/>
            </a:pPr>
            <a:r>
              <a:rPr lang="en-US" b="0" dirty="0"/>
              <a:t>With this in mind, I would like to share with you some scriptural principles that should guide us as we respond to the challenges of our time.</a:t>
            </a:r>
          </a:p>
        </p:txBody>
      </p:sp>
      <p:sp>
        <p:nvSpPr>
          <p:cNvPr id="4" name="Slide Number Placeholder 3"/>
          <p:cNvSpPr>
            <a:spLocks noGrp="1"/>
          </p:cNvSpPr>
          <p:nvPr>
            <p:ph type="sldNum" sz="quarter" idx="5"/>
          </p:nvPr>
        </p:nvSpPr>
        <p:spPr/>
        <p:txBody>
          <a:bodyPr/>
          <a:lstStyle/>
          <a:p>
            <a:fld id="{DF694D19-705F-447E-AA53-3D8F6594E848}" type="slidenum">
              <a:rPr lang="en-US" smtClean="0"/>
              <a:t>1</a:t>
            </a:fld>
            <a:endParaRPr lang="en-US"/>
          </a:p>
        </p:txBody>
      </p:sp>
    </p:spTree>
    <p:extLst>
      <p:ext uri="{BB962C8B-B14F-4D97-AF65-F5344CB8AC3E}">
        <p14:creationId xmlns:p14="http://schemas.microsoft.com/office/powerpoint/2010/main" val="346245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response:  Steadfastness in faith</a:t>
            </a:r>
          </a:p>
          <a:p>
            <a:pPr marL="174708" indent="-174708">
              <a:buFont typeface="Arial" panose="020B0604020202020204" pitchFamily="34" charset="0"/>
              <a:buChar char="•"/>
            </a:pPr>
            <a:r>
              <a:rPr lang="en-US" b="1" dirty="0"/>
              <a:t>There is no reason to be discouraged as we remember that God is with those who are His</a:t>
            </a:r>
          </a:p>
          <a:p>
            <a:r>
              <a:rPr lang="en-US" b="1" dirty="0"/>
              <a:t>(Psalm 34:17-19), </a:t>
            </a:r>
            <a:r>
              <a:rPr lang="en-US" i="1" dirty="0"/>
              <a:t>“The righteous cry out, and the Lord hears, and delivers them out of all their troubles. </a:t>
            </a:r>
            <a:r>
              <a:rPr lang="en-US" i="1" baseline="30000" dirty="0"/>
              <a:t>18</a:t>
            </a:r>
            <a:r>
              <a:rPr lang="en-US" i="1" dirty="0"/>
              <a:t> The Lord is near to those who have a broken heart, and saves such as have a contrite spirit. </a:t>
            </a:r>
            <a:r>
              <a:rPr lang="en-US" i="1" baseline="30000" dirty="0"/>
              <a:t>19</a:t>
            </a:r>
            <a:r>
              <a:rPr lang="en-US" i="1" dirty="0"/>
              <a:t> Many are the afflictions of the righteous, but the Lord delivers him out of them all.”</a:t>
            </a:r>
          </a:p>
          <a:p>
            <a:r>
              <a:rPr lang="en-US" b="1" i="0" dirty="0"/>
              <a:t>(Psalm 55:22),</a:t>
            </a:r>
            <a:r>
              <a:rPr lang="en-US" i="1" dirty="0"/>
              <a:t> </a:t>
            </a:r>
            <a:r>
              <a:rPr lang="en-US" i="0" dirty="0"/>
              <a:t>“Cast your burden on the Lord, and He shall sustain you; He shall never permit the righteous to be moved.”</a:t>
            </a:r>
          </a:p>
          <a:p>
            <a:pPr marL="174708" indent="-174708">
              <a:buFont typeface="Arial" panose="020B0604020202020204" pitchFamily="34" charset="0"/>
              <a:buChar char="•"/>
            </a:pPr>
            <a:r>
              <a:rPr lang="en-US" b="1" dirty="0"/>
              <a:t>So, the appropriate step during difficulties, disappointments and discouragement is to place your trust in God!</a:t>
            </a:r>
          </a:p>
          <a:p>
            <a:r>
              <a:rPr lang="en-US" b="1" dirty="0"/>
              <a:t>(Psalm 33:20-22), </a:t>
            </a:r>
            <a:r>
              <a:rPr lang="en-US" i="1" dirty="0"/>
              <a:t>“Our soul waits for the Lord; He is our help and our shield. </a:t>
            </a:r>
            <a:r>
              <a:rPr lang="en-US" i="1" baseline="30000" dirty="0"/>
              <a:t>21</a:t>
            </a:r>
            <a:r>
              <a:rPr lang="en-US" i="1" dirty="0"/>
              <a:t> For our heart shall rejoice in Him, because we have trusted in His holy name. </a:t>
            </a:r>
            <a:r>
              <a:rPr lang="en-US" i="1" baseline="30000" dirty="0"/>
              <a:t>22</a:t>
            </a:r>
            <a:r>
              <a:rPr lang="en-US" i="1" dirty="0"/>
              <a:t> Let Your mercy, O Lord, be upon us, just as we hope in You.”</a:t>
            </a:r>
          </a:p>
        </p:txBody>
      </p:sp>
      <p:sp>
        <p:nvSpPr>
          <p:cNvPr id="4" name="Slide Number Placeholder 3"/>
          <p:cNvSpPr>
            <a:spLocks noGrp="1"/>
          </p:cNvSpPr>
          <p:nvPr>
            <p:ph type="sldNum" sz="quarter" idx="5"/>
          </p:nvPr>
        </p:nvSpPr>
        <p:spPr/>
        <p:txBody>
          <a:bodyPr/>
          <a:lstStyle/>
          <a:p>
            <a:pPr defTabSz="931774"/>
            <a:fld id="{DF694D19-705F-447E-AA53-3D8F6594E848}" type="slidenum">
              <a:rPr lang="en-US">
                <a:solidFill>
                  <a:prstClr val="black"/>
                </a:solidFill>
                <a:latin typeface="Calibri" panose="020F0502020204030204"/>
              </a:rPr>
              <a:pPr defTabSz="9317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51597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Our response: Self-examination</a:t>
            </a:r>
          </a:p>
          <a:p>
            <a:pPr marL="174708" indent="-174708">
              <a:buFont typeface="Arial" panose="020B0604020202020204" pitchFamily="34" charset="0"/>
              <a:buChar char="•"/>
            </a:pPr>
            <a:r>
              <a:rPr lang="en-US" b="1" dirty="0">
                <a:latin typeface="+mn-lt"/>
              </a:rPr>
              <a:t>It important for us, no matter our situation in life, to constantly reassess to ensure we are pleasing God</a:t>
            </a:r>
          </a:p>
          <a:p>
            <a:pPr marL="640594" lvl="1" indent="-174708">
              <a:buFont typeface="Arial" panose="020B0604020202020204" pitchFamily="34" charset="0"/>
              <a:buChar char="•"/>
            </a:pPr>
            <a:r>
              <a:rPr lang="en-US" dirty="0">
                <a:latin typeface="+mn-lt"/>
              </a:rPr>
              <a:t>It may be, however, during the last year, that events have caused you to consider how unsatisfying this life can be.  Are you ready for the one to come?</a:t>
            </a:r>
          </a:p>
          <a:p>
            <a:pPr marL="174708" indent="-174708">
              <a:buFont typeface="Arial" panose="020B0604020202020204" pitchFamily="34" charset="0"/>
              <a:buChar char="•"/>
            </a:pPr>
            <a:r>
              <a:rPr lang="en-US" b="1" dirty="0">
                <a:latin typeface="+mn-lt"/>
              </a:rPr>
              <a:t>Do you have your priorities in the right place?</a:t>
            </a:r>
          </a:p>
          <a:p>
            <a:r>
              <a:rPr lang="en-US" b="1" dirty="0">
                <a:latin typeface="+mn-lt"/>
              </a:rPr>
              <a:t>(Matthew 6:31-33), </a:t>
            </a:r>
            <a:r>
              <a:rPr lang="en-US" i="1" dirty="0">
                <a:latin typeface="+mn-lt"/>
              </a:rPr>
              <a:t>“Therefore do not worry, saying, ‘What shall we eat?’ or ‘What shall we drink?’ or ‘What shall we wear?’</a:t>
            </a:r>
            <a:r>
              <a:rPr lang="en-US" i="1" baseline="30000" dirty="0">
                <a:latin typeface="+mn-lt"/>
              </a:rPr>
              <a:t> 32</a:t>
            </a:r>
            <a:r>
              <a:rPr lang="en-US" i="1" dirty="0">
                <a:latin typeface="+mn-lt"/>
              </a:rPr>
              <a:t> For after all these things the Gentiles seek. For your heavenly Father knows that you need all these things.</a:t>
            </a:r>
            <a:r>
              <a:rPr lang="en-US" i="1" baseline="30000" dirty="0">
                <a:latin typeface="+mn-lt"/>
              </a:rPr>
              <a:t> 33</a:t>
            </a:r>
            <a:r>
              <a:rPr lang="en-US" i="1" dirty="0">
                <a:latin typeface="+mn-lt"/>
              </a:rPr>
              <a:t> </a:t>
            </a:r>
            <a:r>
              <a:rPr lang="en-US" i="1" u="sng" dirty="0">
                <a:latin typeface="+mn-lt"/>
              </a:rPr>
              <a:t>But seek first the kingdom of God and His righteousness, and all these things shall be added to you</a:t>
            </a:r>
            <a:r>
              <a:rPr lang="en-US" i="1" dirty="0">
                <a:latin typeface="+mn-lt"/>
              </a:rPr>
              <a:t>.”</a:t>
            </a:r>
          </a:p>
          <a:p>
            <a:pPr marL="174708" indent="-174708">
              <a:buFont typeface="Arial" panose="020B0604020202020204" pitchFamily="34" charset="0"/>
              <a:buChar char="•"/>
            </a:pPr>
            <a:r>
              <a:rPr lang="en-US" b="1" dirty="0">
                <a:latin typeface="+mn-lt"/>
              </a:rPr>
              <a:t>Do you recognize that your primary citizenship is in Heaven?</a:t>
            </a:r>
          </a:p>
          <a:p>
            <a:pPr marL="640594" lvl="1" indent="-174708">
              <a:buFont typeface="Arial" panose="020B0604020202020204" pitchFamily="34" charset="0"/>
              <a:buChar char="•"/>
            </a:pPr>
            <a:r>
              <a:rPr lang="en-US" b="0" dirty="0">
                <a:latin typeface="+mn-lt"/>
              </a:rPr>
              <a:t>How do you primarily identify yourself? (This is what occupies your mind and a significant amount of your time).</a:t>
            </a:r>
          </a:p>
          <a:p>
            <a:pPr marL="640594" lvl="1" indent="-174708">
              <a:buFont typeface="Arial" panose="020B0604020202020204" pitchFamily="34" charset="0"/>
              <a:buChar char="•"/>
            </a:pPr>
            <a:r>
              <a:rPr lang="en-US" b="0" dirty="0">
                <a:latin typeface="+mn-lt"/>
              </a:rPr>
              <a:t>Do you identify with the political party of which you are a part?</a:t>
            </a:r>
          </a:p>
          <a:p>
            <a:pPr marL="640594" lvl="1" indent="-174708">
              <a:buFont typeface="Arial" panose="020B0604020202020204" pitchFamily="34" charset="0"/>
              <a:buChar char="•"/>
            </a:pPr>
            <a:r>
              <a:rPr lang="en-US" b="0" dirty="0">
                <a:latin typeface="+mn-lt"/>
              </a:rPr>
              <a:t>Do you identify as a Texan?</a:t>
            </a:r>
          </a:p>
          <a:p>
            <a:pPr marL="640594" lvl="1" indent="-174708">
              <a:buFont typeface="Arial" panose="020B0604020202020204" pitchFamily="34" charset="0"/>
              <a:buChar char="•"/>
            </a:pPr>
            <a:r>
              <a:rPr lang="en-US" b="0" dirty="0">
                <a:latin typeface="+mn-lt"/>
              </a:rPr>
              <a:t>Do you identify as an American?</a:t>
            </a:r>
          </a:p>
          <a:p>
            <a:pPr marL="640594" lvl="1" indent="-174708">
              <a:buFont typeface="Arial" panose="020B0604020202020204" pitchFamily="34" charset="0"/>
              <a:buChar char="•"/>
            </a:pPr>
            <a:r>
              <a:rPr lang="en-US" b="0" dirty="0">
                <a:latin typeface="+mn-lt"/>
              </a:rPr>
              <a:t>Our primary focus should be our relationship with Christ!</a:t>
            </a:r>
          </a:p>
          <a:p>
            <a:r>
              <a:rPr lang="en-US" b="1" dirty="0">
                <a:latin typeface="+mn-lt"/>
              </a:rPr>
              <a:t>(Philippians 3:20-21), </a:t>
            </a:r>
            <a:r>
              <a:rPr lang="en-US" i="1" dirty="0">
                <a:latin typeface="+mn-lt"/>
              </a:rPr>
              <a:t>“For our citizenship is in heaven, from which we also eagerly wait for the Savior, the Lord Jesus Christ,</a:t>
            </a:r>
            <a:r>
              <a:rPr lang="en-US" i="1" baseline="30000" dirty="0">
                <a:latin typeface="+mn-lt"/>
              </a:rPr>
              <a:t> 21</a:t>
            </a:r>
            <a:r>
              <a:rPr lang="en-US" i="1" dirty="0">
                <a:latin typeface="+mn-lt"/>
              </a:rPr>
              <a:t> who will transform our lowly body that it may be conformed to His glorious body, according to the working by which He is able even to subdue all things to Himself.”</a:t>
            </a:r>
          </a:p>
          <a:p>
            <a:pPr marL="640594" lvl="1" indent="-174708">
              <a:buFont typeface="Arial" panose="020B0604020202020204" pitchFamily="34" charset="0"/>
              <a:buChar char="•"/>
            </a:pPr>
            <a:r>
              <a:rPr lang="en-US" dirty="0">
                <a:latin typeface="+mn-lt"/>
              </a:rPr>
              <a:t>If your allegiance is to God first, it should be evident everyday by the zeal you show for Him.</a:t>
            </a:r>
          </a:p>
          <a:p>
            <a:r>
              <a:rPr lang="en-US" b="1" dirty="0">
                <a:latin typeface="+mn-lt"/>
              </a:rPr>
              <a:t>(Romans 12:11, ESV) [I like the way it is put], </a:t>
            </a:r>
            <a:r>
              <a:rPr lang="en-US" i="1" dirty="0">
                <a:latin typeface="+mn-lt"/>
              </a:rPr>
              <a:t>“</a:t>
            </a:r>
            <a:r>
              <a:rPr lang="en-US" b="0" i="1" dirty="0">
                <a:solidFill>
                  <a:srgbClr val="000000"/>
                </a:solidFill>
                <a:effectLst/>
                <a:latin typeface="+mn-lt"/>
              </a:rPr>
              <a:t>Do not be slothful in zeal, be fervent in spirit, serve the Lord.”</a:t>
            </a:r>
          </a:p>
          <a:p>
            <a:endParaRPr lang="en-US" b="0" i="1" dirty="0">
              <a:solidFill>
                <a:srgbClr val="000000"/>
              </a:solidFill>
              <a:effectLst/>
              <a:latin typeface="+mn-lt"/>
            </a:endParaRPr>
          </a:p>
          <a:p>
            <a:r>
              <a:rPr lang="en-US" b="1" i="0" dirty="0">
                <a:solidFill>
                  <a:srgbClr val="000000"/>
                </a:solidFill>
                <a:effectLst/>
                <a:latin typeface="+mn-lt"/>
              </a:rPr>
              <a:t>Consider that our first two points have an internal focus (Establishing priorities/self-examination)</a:t>
            </a:r>
          </a:p>
          <a:p>
            <a:pPr marL="640594" lvl="1" indent="-174708">
              <a:buFont typeface="Arial" panose="020B0604020202020204" pitchFamily="34" charset="0"/>
              <a:buChar char="•"/>
            </a:pPr>
            <a:r>
              <a:rPr lang="en-US" b="0" i="0" dirty="0">
                <a:solidFill>
                  <a:srgbClr val="000000"/>
                </a:solidFill>
                <a:effectLst/>
                <a:latin typeface="+mn-lt"/>
              </a:rPr>
              <a:t>However, to really thrive during difficult times, the best thing to do is to focus on others</a:t>
            </a:r>
          </a:p>
          <a:p>
            <a:pPr marL="640594" lvl="1" indent="-174708">
              <a:buFont typeface="Arial" panose="020B0604020202020204" pitchFamily="34" charset="0"/>
              <a:buChar char="•"/>
            </a:pPr>
            <a:r>
              <a:rPr lang="en-US" b="0" i="0" dirty="0">
                <a:solidFill>
                  <a:srgbClr val="000000"/>
                </a:solidFill>
                <a:effectLst/>
                <a:latin typeface="+mn-lt"/>
              </a:rPr>
              <a:t>Consider the following responses that should be characteristic of God’s people</a:t>
            </a:r>
            <a:endParaRPr lang="en-US" i="0" dirty="0">
              <a:latin typeface="+mn-lt"/>
            </a:endParaRPr>
          </a:p>
        </p:txBody>
      </p:sp>
      <p:sp>
        <p:nvSpPr>
          <p:cNvPr id="4" name="Slide Number Placeholder 3"/>
          <p:cNvSpPr>
            <a:spLocks noGrp="1"/>
          </p:cNvSpPr>
          <p:nvPr>
            <p:ph type="sldNum" sz="quarter" idx="5"/>
          </p:nvPr>
        </p:nvSpPr>
        <p:spPr/>
        <p:txBody>
          <a:bodyPr/>
          <a:lstStyle/>
          <a:p>
            <a:pPr defTabSz="931774"/>
            <a:fld id="{DF694D19-705F-447E-AA53-3D8F6594E848}" type="slidenum">
              <a:rPr lang="en-US">
                <a:solidFill>
                  <a:prstClr val="black"/>
                </a:solidFill>
                <a:latin typeface="Calibri" panose="020F0502020204030204"/>
              </a:rPr>
              <a:pPr defTabSz="9317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0257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Compassion:</a:t>
            </a:r>
          </a:p>
          <a:p>
            <a:pPr marL="174708" indent="-174708">
              <a:buFont typeface="Arial" panose="020B0604020202020204" pitchFamily="34" charset="0"/>
              <a:buChar char="•"/>
            </a:pPr>
            <a:r>
              <a:rPr lang="en-US" b="1" dirty="0"/>
              <a:t>Compassion is inherently selfless – outward in focus</a:t>
            </a:r>
          </a:p>
          <a:p>
            <a:r>
              <a:rPr lang="en-US" b="1" dirty="0"/>
              <a:t>(Philippians 2:3-4), </a:t>
            </a:r>
            <a:r>
              <a:rPr lang="en-US" b="0" i="1" dirty="0"/>
              <a:t>“Let nothing be done through selfish ambition or conceit, but in lowliness of mind let each esteem others better than himself.</a:t>
            </a:r>
            <a:r>
              <a:rPr lang="en-US" b="0" i="1" baseline="30000" dirty="0"/>
              <a:t> 4</a:t>
            </a:r>
            <a:r>
              <a:rPr lang="en-US" b="0" i="1" dirty="0"/>
              <a:t> Let each of you look out not only for his own interests, but also for the interests of others.”</a:t>
            </a:r>
          </a:p>
          <a:p>
            <a:pPr marL="640594" lvl="1" indent="-174708">
              <a:buFont typeface="Arial" panose="020B0604020202020204" pitchFamily="34" charset="0"/>
              <a:buChar char="•"/>
            </a:pPr>
            <a:r>
              <a:rPr lang="en-US" dirty="0"/>
              <a:t>For those who are ill</a:t>
            </a:r>
          </a:p>
          <a:p>
            <a:pPr marL="640594" lvl="1" indent="-174708">
              <a:buFont typeface="Arial" panose="020B0604020202020204" pitchFamily="34" charset="0"/>
              <a:buChar char="•"/>
            </a:pPr>
            <a:r>
              <a:rPr lang="en-US" dirty="0"/>
              <a:t>For those who are in danger (in Afghanistan… vulnerable to the virus, etc.)</a:t>
            </a:r>
          </a:p>
          <a:p>
            <a:pPr marL="1106481" lvl="2" indent="-174708">
              <a:buFont typeface="Arial" panose="020B0604020202020204" pitchFamily="34" charset="0"/>
              <a:buChar char="•"/>
            </a:pPr>
            <a:r>
              <a:rPr lang="en-US" dirty="0"/>
              <a:t>I read an article a few days ago, which reported from 3 different sources that the Taliban is going to door, and among other things, demanding people’s cell phones.</a:t>
            </a:r>
          </a:p>
          <a:p>
            <a:pPr marL="1106481" lvl="2" indent="-174708">
              <a:buFont typeface="Arial" panose="020B0604020202020204" pitchFamily="34" charset="0"/>
              <a:buChar char="•"/>
            </a:pPr>
            <a:r>
              <a:rPr lang="en-US" dirty="0"/>
              <a:t>The report states that if they find a Bible app on the phone they are killing people immediately.</a:t>
            </a:r>
          </a:p>
          <a:p>
            <a:pPr marL="640594" lvl="1" indent="-174708">
              <a:buFont typeface="Arial" panose="020B0604020202020204" pitchFamily="34" charset="0"/>
              <a:buChar char="•"/>
            </a:pPr>
            <a:r>
              <a:rPr lang="en-US" dirty="0"/>
              <a:t>For the families of those who have been killed or died from virus</a:t>
            </a:r>
          </a:p>
          <a:p>
            <a:pPr marL="174708" indent="-174708">
              <a:buFont typeface="Arial" panose="020B0604020202020204" pitchFamily="34" charset="0"/>
              <a:buChar char="•"/>
            </a:pPr>
            <a:r>
              <a:rPr lang="en-US" b="1" dirty="0"/>
              <a:t>God comforts us so that we might comfort others!</a:t>
            </a:r>
          </a:p>
          <a:p>
            <a:r>
              <a:rPr lang="en-US" b="1" dirty="0"/>
              <a:t>(2 Corinthians 1:3-4</a:t>
            </a:r>
            <a:r>
              <a:rPr lang="en-US" b="1" i="0" dirty="0"/>
              <a:t>),</a:t>
            </a:r>
            <a:r>
              <a:rPr lang="en-US" b="1" i="1" dirty="0"/>
              <a:t> </a:t>
            </a:r>
            <a:r>
              <a:rPr lang="en-US" i="1" dirty="0"/>
              <a:t>“Blessed be the God and Father of our Lord Jesus Christ, the Father of mercies and God of all comfort,</a:t>
            </a:r>
            <a:r>
              <a:rPr lang="en-US" i="1" baseline="30000" dirty="0"/>
              <a:t> 4</a:t>
            </a:r>
            <a:r>
              <a:rPr lang="en-US" i="1" dirty="0"/>
              <a:t> who comforts us in all our tribulation, that we may be able to comfort those who are in any trouble, with the comfort with which we ourselves are comforted by God.”</a:t>
            </a:r>
          </a:p>
        </p:txBody>
      </p:sp>
      <p:sp>
        <p:nvSpPr>
          <p:cNvPr id="4" name="Slide Number Placeholder 3"/>
          <p:cNvSpPr>
            <a:spLocks noGrp="1"/>
          </p:cNvSpPr>
          <p:nvPr>
            <p:ph type="sldNum" sz="quarter" idx="5"/>
          </p:nvPr>
        </p:nvSpPr>
        <p:spPr/>
        <p:txBody>
          <a:bodyPr/>
          <a:lstStyle/>
          <a:p>
            <a:pPr defTabSz="931774"/>
            <a:fld id="{DF694D19-705F-447E-AA53-3D8F6594E848}" type="slidenum">
              <a:rPr lang="en-US">
                <a:solidFill>
                  <a:prstClr val="black"/>
                </a:solidFill>
                <a:latin typeface="Calibri" panose="020F0502020204030204"/>
              </a:rPr>
              <a:pPr defTabSz="9317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11648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Prayer:</a:t>
            </a:r>
          </a:p>
          <a:p>
            <a:pPr marL="174708" indent="-174708">
              <a:buFont typeface="Arial" panose="020B0604020202020204" pitchFamily="34" charset="0"/>
              <a:buChar char="•"/>
            </a:pPr>
            <a:r>
              <a:rPr lang="en-US" b="1" dirty="0"/>
              <a:t>If we have not, we need to broaden our focus as we offer our prayers to God</a:t>
            </a:r>
          </a:p>
          <a:p>
            <a:pPr marL="640594" lvl="1" indent="-174708">
              <a:buFont typeface="Arial" panose="020B0604020202020204" pitchFamily="34" charset="0"/>
              <a:buChar char="•"/>
            </a:pPr>
            <a:r>
              <a:rPr lang="en-US" b="0" dirty="0"/>
              <a:t>It’s sad to say, but we can be selfish (or at least too narrow focused in the prayers we offer)</a:t>
            </a:r>
          </a:p>
          <a:p>
            <a:pPr marL="640594" lvl="1" indent="-174708">
              <a:buFont typeface="Arial" panose="020B0604020202020204" pitchFamily="34" charset="0"/>
              <a:buChar char="•"/>
            </a:pPr>
            <a:r>
              <a:rPr lang="en-US" b="0" dirty="0"/>
              <a:t>Our entire world (all of humanity) is in need, especially so in recent days</a:t>
            </a:r>
          </a:p>
          <a:p>
            <a:pPr marL="174708" indent="-174708">
              <a:buFont typeface="Arial" panose="020B0604020202020204" pitchFamily="34" charset="0"/>
              <a:buChar char="•"/>
            </a:pPr>
            <a:r>
              <a:rPr lang="en-US" b="1" dirty="0"/>
              <a:t>Pray especially for our National, State and Local leaders</a:t>
            </a:r>
          </a:p>
          <a:p>
            <a:r>
              <a:rPr lang="en-US" b="1" dirty="0"/>
              <a:t>(1 Timothy 2:1-4), </a:t>
            </a:r>
            <a:r>
              <a:rPr lang="en-US" b="0" i="1" dirty="0"/>
              <a:t>“</a:t>
            </a:r>
            <a:r>
              <a:rPr lang="en-US" i="1" dirty="0"/>
              <a:t>Therefore I exhort first of all that supplications, prayers, intercessions, and giving of thanks be made for all men,</a:t>
            </a:r>
            <a:r>
              <a:rPr lang="en-US" i="1" baseline="30000" dirty="0"/>
              <a:t> 2</a:t>
            </a:r>
            <a:r>
              <a:rPr lang="en-US" i="1" dirty="0"/>
              <a:t> for kings and all who are in authority, that we may lead a quiet and peaceable life in all godliness and reverence.</a:t>
            </a:r>
            <a:r>
              <a:rPr lang="en-US" i="1" baseline="30000" dirty="0"/>
              <a:t> 3</a:t>
            </a:r>
            <a:r>
              <a:rPr lang="en-US" i="1" dirty="0"/>
              <a:t> For this is good and acceptable in the sight of God our Savior,</a:t>
            </a:r>
            <a:r>
              <a:rPr lang="en-US" i="1" baseline="30000" dirty="0"/>
              <a:t> 4</a:t>
            </a:r>
            <a:r>
              <a:rPr lang="en-US" i="1" dirty="0"/>
              <a:t> who desires all men to be saved and to come to the knowledge of the truth.”</a:t>
            </a:r>
          </a:p>
          <a:p>
            <a:r>
              <a:rPr lang="en-US" b="1" i="0" dirty="0"/>
              <a:t>(Daniel 2:20-22) [Daniel praised God who had revealed the kings dream to him], </a:t>
            </a:r>
            <a:r>
              <a:rPr lang="en-US" b="0" i="1" dirty="0"/>
              <a:t>“</a:t>
            </a:r>
            <a:r>
              <a:rPr lang="en-US" i="1" dirty="0"/>
              <a:t>Daniel answered and said: “Blessed be the name of God forever and ever, for wisdom and might are His. </a:t>
            </a:r>
            <a:r>
              <a:rPr lang="en-US" i="1" baseline="30000" dirty="0"/>
              <a:t>21</a:t>
            </a:r>
            <a:r>
              <a:rPr lang="en-US" i="1" dirty="0"/>
              <a:t> And He changes the times and the seasons; He removes kings and raises up kings; He gives wisdom to the wise and knowledge to those who have understanding. </a:t>
            </a:r>
            <a:r>
              <a:rPr lang="en-US" i="1" baseline="30000" dirty="0"/>
              <a:t>22</a:t>
            </a:r>
            <a:r>
              <a:rPr lang="en-US" i="1" dirty="0"/>
              <a:t> He reveals deep and secret things; He knows what is in the darkness, and light dwells with Him.”</a:t>
            </a:r>
            <a:endParaRPr lang="en-US" b="0" i="1" dirty="0"/>
          </a:p>
          <a:p>
            <a:pPr marL="640594" lvl="1" indent="-174708">
              <a:buFont typeface="Arial" panose="020B0604020202020204" pitchFamily="34" charset="0"/>
              <a:buChar char="•"/>
            </a:pPr>
            <a:r>
              <a:rPr lang="en-US" dirty="0"/>
              <a:t>For our leaders who are making decisions regarding strategy in Afghanistan</a:t>
            </a:r>
          </a:p>
          <a:p>
            <a:pPr marL="640594" lvl="1" indent="-174708">
              <a:buFont typeface="Arial" panose="020B0604020202020204" pitchFamily="34" charset="0"/>
              <a:buChar char="•"/>
            </a:pPr>
            <a:r>
              <a:rPr lang="en-US" dirty="0"/>
              <a:t>For our leaders who are juggling questions of safety and the inevitable conflicts with the personal liberties we treasure</a:t>
            </a:r>
          </a:p>
          <a:p>
            <a:pPr marL="640594" lvl="1" indent="-174708">
              <a:buFont typeface="Arial" panose="020B0604020202020204" pitchFamily="34" charset="0"/>
              <a:buChar char="•"/>
            </a:pPr>
            <a:r>
              <a:rPr lang="en-US" dirty="0"/>
              <a:t>For leaders of every nation to recognize God’s authority and the call to righteousness so that men might come to a knowledge of the truth.</a:t>
            </a:r>
          </a:p>
          <a:p>
            <a:pPr marL="174708" indent="-174708">
              <a:buFont typeface="Arial" panose="020B0604020202020204" pitchFamily="34" charset="0"/>
              <a:buChar char="•"/>
            </a:pPr>
            <a:r>
              <a:rPr lang="en-US" b="1" dirty="0"/>
              <a:t>All of humanity is hurting right now, perhaps more than normal, though it is the lot of man to suffer on the earth  They need our prayers.</a:t>
            </a:r>
          </a:p>
          <a:p>
            <a:r>
              <a:rPr lang="en-US" b="1" dirty="0"/>
              <a:t>(1 Timothy 2:1), [Our text above], “</a:t>
            </a:r>
            <a:r>
              <a:rPr lang="en-US" b="0" i="1" dirty="0"/>
              <a:t>“</a:t>
            </a:r>
            <a:r>
              <a:rPr lang="en-US" i="1" dirty="0"/>
              <a:t>Therefore I exhort first of all that supplications, prayers, intercessions, and giving of thanks be made for all men.”</a:t>
            </a:r>
          </a:p>
          <a:p>
            <a:r>
              <a:rPr lang="en-US" b="1" i="0" dirty="0"/>
              <a:t>(1 John 5:14), “</a:t>
            </a:r>
            <a:r>
              <a:rPr lang="en-US" i="0" dirty="0"/>
              <a:t>Now this is the confidence that we have in Him, that if we ask anything according to His will, He hears us.”</a:t>
            </a:r>
            <a:endParaRPr lang="en-US" b="1" i="0" dirty="0"/>
          </a:p>
          <a:p>
            <a:pPr marL="640594" lvl="1" indent="-174708">
              <a:buFont typeface="Arial" panose="020B0604020202020204" pitchFamily="34" charset="0"/>
              <a:buChar char="•"/>
            </a:pPr>
            <a:r>
              <a:rPr lang="en-US" dirty="0"/>
              <a:t>For our soldiers &amp; Americans in Afghanistan</a:t>
            </a:r>
          </a:p>
          <a:p>
            <a:pPr marL="640594" lvl="1" indent="-174708">
              <a:buFont typeface="Arial" panose="020B0604020202020204" pitchFamily="34" charset="0"/>
              <a:buChar char="•"/>
            </a:pPr>
            <a:r>
              <a:rPr lang="en-US" dirty="0"/>
              <a:t>For the innocent Afghani refugees</a:t>
            </a:r>
          </a:p>
          <a:p>
            <a:pPr marL="640594" lvl="1" indent="-174708">
              <a:buFont typeface="Arial" panose="020B0604020202020204" pitchFamily="34" charset="0"/>
              <a:buChar char="•"/>
            </a:pPr>
            <a:r>
              <a:rPr lang="en-US" dirty="0"/>
              <a:t>For the families of the dead</a:t>
            </a:r>
          </a:p>
          <a:p>
            <a:pPr marL="640594" lvl="1" indent="-174708">
              <a:buFont typeface="Arial" panose="020B0604020202020204" pitchFamily="34" charset="0"/>
              <a:buChar char="•"/>
            </a:pPr>
            <a:r>
              <a:rPr lang="en-US" dirty="0"/>
              <a:t>For the defeat of tyranny and evil</a:t>
            </a:r>
          </a:p>
          <a:p>
            <a:pPr marL="640594" lvl="1" indent="-174708">
              <a:buFont typeface="Arial" panose="020B0604020202020204" pitchFamily="34" charset="0"/>
              <a:buChar char="•"/>
            </a:pPr>
            <a:r>
              <a:rPr lang="en-US" dirty="0"/>
              <a:t>For the brethren in the Philippines (and other 3</a:t>
            </a:r>
            <a:r>
              <a:rPr lang="en-US" baseline="30000" dirty="0"/>
              <a:t>rd</a:t>
            </a:r>
            <a:r>
              <a:rPr lang="en-US" dirty="0"/>
              <a:t> world countries) who often are in need of the next meal, and basic necessities</a:t>
            </a:r>
          </a:p>
          <a:p>
            <a:pPr marL="1106481" lvl="2" indent="-174708">
              <a:buFont typeface="Arial" panose="020B0604020202020204" pitchFamily="34" charset="0"/>
              <a:buChar char="•"/>
            </a:pPr>
            <a:r>
              <a:rPr lang="en-US" dirty="0"/>
              <a:t>Quote from recent Ron Halbrook report about the Philippines:  </a:t>
            </a:r>
            <a:r>
              <a:rPr lang="en-US" b="0" i="0" dirty="0">
                <a:solidFill>
                  <a:srgbClr val="333333"/>
                </a:solidFill>
                <a:effectLst/>
                <a:latin typeface="Lato"/>
              </a:rPr>
              <a:t>"</a:t>
            </a:r>
            <a:r>
              <a:rPr lang="en-US" b="0" i="1" dirty="0">
                <a:solidFill>
                  <a:srgbClr val="333333"/>
                </a:solidFill>
                <a:effectLst/>
                <a:latin typeface="Lato"/>
              </a:rPr>
              <a:t>Recent increases of cases have resulted in new lock downs. Of course, nature’s normal cycles continue with monsoon rains and typhoons, resulting in floods and landslides in some places. In addition, rat infestations have destroyed thousands of acres of crops. God alone knows how many thousands of saints there in the Philippines are suffering from hunger</a:t>
            </a:r>
            <a:r>
              <a:rPr lang="en-US" b="0" i="0" dirty="0">
                <a:solidFill>
                  <a:srgbClr val="333333"/>
                </a:solidFill>
                <a:effectLst/>
                <a:latin typeface="Lato"/>
              </a:rPr>
              <a:t>".</a:t>
            </a:r>
          </a:p>
          <a:p>
            <a:pPr marL="640594" lvl="1" indent="-174708">
              <a:buFont typeface="Arial" panose="020B0604020202020204" pitchFamily="34" charset="0"/>
              <a:buChar char="•"/>
            </a:pPr>
            <a:r>
              <a:rPr lang="en-US" dirty="0"/>
              <a:t>For God to have mercy and relieve the Pandemic</a:t>
            </a:r>
          </a:p>
          <a:p>
            <a:pPr marL="640594" lvl="1" indent="-174708">
              <a:buFont typeface="Arial" panose="020B0604020202020204" pitchFamily="34" charset="0"/>
              <a:buChar char="•"/>
            </a:pPr>
            <a:r>
              <a:rPr lang="en-US" dirty="0"/>
              <a:t>For our nation to repent and turn to God</a:t>
            </a:r>
          </a:p>
          <a:p>
            <a:pPr marL="640594" lvl="1" indent="-174708">
              <a:buFont typeface="Arial" panose="020B0604020202020204" pitchFamily="34" charset="0"/>
              <a:buChar char="•"/>
            </a:pPr>
            <a:r>
              <a:rPr lang="en-US" b="1" dirty="0"/>
              <a:t>Remember…</a:t>
            </a:r>
          </a:p>
          <a:p>
            <a:r>
              <a:rPr lang="en-US" b="1" dirty="0"/>
              <a:t>(James 5:16b), </a:t>
            </a:r>
            <a:r>
              <a:rPr lang="en-US" i="1" dirty="0"/>
              <a:t>“The effective, fervent prayer of a righteous man avails much.”</a:t>
            </a:r>
          </a:p>
        </p:txBody>
      </p:sp>
      <p:sp>
        <p:nvSpPr>
          <p:cNvPr id="4" name="Slide Number Placeholder 3"/>
          <p:cNvSpPr>
            <a:spLocks noGrp="1"/>
          </p:cNvSpPr>
          <p:nvPr>
            <p:ph type="sldNum" sz="quarter" idx="5"/>
          </p:nvPr>
        </p:nvSpPr>
        <p:spPr/>
        <p:txBody>
          <a:bodyPr/>
          <a:lstStyle/>
          <a:p>
            <a:pPr defTabSz="931774"/>
            <a:fld id="{DF694D19-705F-447E-AA53-3D8F6594E848}" type="slidenum">
              <a:rPr lang="en-US">
                <a:solidFill>
                  <a:prstClr val="black"/>
                </a:solidFill>
                <a:latin typeface="Calibri" panose="020F0502020204030204"/>
              </a:rPr>
              <a:pPr defTabSz="9317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01288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Action:</a:t>
            </a:r>
          </a:p>
          <a:p>
            <a:pPr marL="174708" indent="-174708">
              <a:buFont typeface="Arial" panose="020B0604020202020204" pitchFamily="34" charset="0"/>
              <a:buChar char="•"/>
            </a:pPr>
            <a:r>
              <a:rPr lang="en-US" b="1" dirty="0"/>
              <a:t>Christian love is seen in action</a:t>
            </a:r>
          </a:p>
          <a:p>
            <a:r>
              <a:rPr lang="en-US" b="1" dirty="0"/>
              <a:t>(1 Corinthians 13:4-7), </a:t>
            </a:r>
            <a:r>
              <a:rPr lang="en-US" b="1" i="1" dirty="0"/>
              <a:t>“</a:t>
            </a:r>
            <a:r>
              <a:rPr lang="en-US" i="1" dirty="0"/>
              <a:t>Love suffers long </a:t>
            </a:r>
            <a:r>
              <a:rPr lang="en-US" i="1" u="sng" dirty="0"/>
              <a:t>and is kind</a:t>
            </a:r>
            <a:r>
              <a:rPr lang="en-US" i="1" dirty="0"/>
              <a:t>; love does not envy; love does not parade itself, is not puffed up;</a:t>
            </a:r>
            <a:r>
              <a:rPr lang="en-US" i="1" baseline="30000" dirty="0"/>
              <a:t> 5</a:t>
            </a:r>
            <a:r>
              <a:rPr lang="en-US" i="1" dirty="0"/>
              <a:t> does not behave rudely, does not seek its own, is not provoked, thinks no evil;</a:t>
            </a:r>
            <a:r>
              <a:rPr lang="en-US" i="1" baseline="30000" dirty="0"/>
              <a:t> 6</a:t>
            </a:r>
            <a:r>
              <a:rPr lang="en-US" i="1" dirty="0"/>
              <a:t> does not rejoice in iniquity, but rejoices in the truth;</a:t>
            </a:r>
            <a:r>
              <a:rPr lang="en-US" i="1" baseline="30000" dirty="0"/>
              <a:t> 7</a:t>
            </a:r>
            <a:r>
              <a:rPr lang="en-US" i="1" dirty="0"/>
              <a:t> bears all things, believes all things, hopes all things, endures all things.”</a:t>
            </a:r>
          </a:p>
          <a:p>
            <a:pPr marL="640594" lvl="1" indent="-174708">
              <a:buFont typeface="Arial" panose="020B0604020202020204" pitchFamily="34" charset="0"/>
              <a:buChar char="•"/>
            </a:pPr>
            <a:r>
              <a:rPr lang="en-US" b="1" i="0" dirty="0"/>
              <a:t>Consider Jesus’ answer to the scribe’s question about loving your neighbor</a:t>
            </a:r>
          </a:p>
          <a:p>
            <a:r>
              <a:rPr lang="en-US" b="1" i="0" dirty="0"/>
              <a:t>(Luke 10:33-35) [The Samaritan who cared for a man who had been robbed and beaten], </a:t>
            </a:r>
            <a:r>
              <a:rPr lang="en-US" b="1" i="1" dirty="0"/>
              <a:t>“</a:t>
            </a:r>
            <a:r>
              <a:rPr lang="en-US" i="1" dirty="0"/>
              <a:t>But a certain Samaritan, as he journeyed, came where he was. And when he saw him, he had compassion.</a:t>
            </a:r>
            <a:r>
              <a:rPr lang="en-US" i="1" baseline="30000" dirty="0"/>
              <a:t> 34</a:t>
            </a:r>
            <a:r>
              <a:rPr lang="en-US" i="1" dirty="0"/>
              <a:t> So he went to him and bandaged his wounds, pouring on oil and wine; and he set him on his own animal, brought him to an inn, and took care of him.”</a:t>
            </a:r>
          </a:p>
          <a:p>
            <a:pPr marL="174708" indent="-174708">
              <a:buFont typeface="Arial" panose="020B0604020202020204" pitchFamily="34" charset="0"/>
              <a:buChar char="•"/>
            </a:pPr>
            <a:r>
              <a:rPr lang="en-US" b="1" i="1" dirty="0"/>
              <a:t>Such compassionate action is described by James as the practice of pure religion</a:t>
            </a:r>
          </a:p>
          <a:p>
            <a:r>
              <a:rPr lang="en-US" b="1" i="0" dirty="0"/>
              <a:t>(James 1:27), </a:t>
            </a:r>
            <a:r>
              <a:rPr lang="en-US" b="1" i="1" dirty="0"/>
              <a:t>“</a:t>
            </a:r>
            <a:r>
              <a:rPr lang="en-US" i="1" dirty="0"/>
              <a:t>Pure and undefiled religion before God and the Father is this: to visit orphans and widows in their trouble, and to keep oneself unspotted from the world.”</a:t>
            </a:r>
            <a:endParaRPr lang="en-US" b="1" i="1" dirty="0"/>
          </a:p>
          <a:p>
            <a:pPr marL="640594" lvl="1" indent="-174708">
              <a:buFont typeface="Arial" panose="020B0604020202020204" pitchFamily="34" charset="0"/>
              <a:buChar char="•"/>
            </a:pPr>
            <a:r>
              <a:rPr lang="en-US" b="1" dirty="0"/>
              <a:t>What can you do?</a:t>
            </a:r>
          </a:p>
          <a:p>
            <a:pPr marL="1106481" lvl="2" indent="-174708">
              <a:buFont typeface="Arial" panose="020B0604020202020204" pitchFamily="34" charset="0"/>
              <a:buChar char="•"/>
            </a:pPr>
            <a:r>
              <a:rPr lang="en-US" dirty="0"/>
              <a:t>Practice personal benevolence.  (Note:  There is a </a:t>
            </a:r>
            <a:r>
              <a:rPr lang="en-US" dirty="0" err="1"/>
              <a:t>GodFundMe</a:t>
            </a:r>
            <a:r>
              <a:rPr lang="en-US" dirty="0"/>
              <a:t> account that a brother has set up for the brethren in the Philippines.  At present it has $2,880 dollars, contributed by 13 Christians, of a stated goal of $10,000). </a:t>
            </a:r>
            <a:r>
              <a:rPr lang="en-US" b="0" i="0" u="sng" dirty="0">
                <a:solidFill>
                  <a:srgbClr val="0563C1"/>
                </a:solidFill>
                <a:effectLst/>
                <a:latin typeface="Segoe UI" panose="020B0502040204020203" pitchFamily="34" charset="0"/>
                <a:hlinkClick r:id="rId3"/>
              </a:rPr>
              <a:t>gf.me/u/z6p9tm</a:t>
            </a:r>
            <a:endParaRPr lang="en-US" dirty="0"/>
          </a:p>
          <a:p>
            <a:pPr marL="1106481" lvl="2" indent="-174708">
              <a:buFont typeface="Arial" panose="020B0604020202020204" pitchFamily="34" charset="0"/>
              <a:buChar char="•"/>
            </a:pPr>
            <a:r>
              <a:rPr lang="en-US" dirty="0"/>
              <a:t>Take food to those who are ill</a:t>
            </a:r>
          </a:p>
          <a:p>
            <a:pPr marL="1106481" lvl="2" indent="-174708">
              <a:buFont typeface="Arial" panose="020B0604020202020204" pitchFamily="34" charset="0"/>
              <a:buChar char="•"/>
            </a:pPr>
            <a:r>
              <a:rPr lang="en-US" dirty="0"/>
              <a:t>Actively participate in our Personal Work meeting.  Take the sheet every week.  (It is posted electronically to the FB group).</a:t>
            </a:r>
          </a:p>
          <a:p>
            <a:pPr marL="1106481" lvl="2" indent="-174708">
              <a:buFont typeface="Arial" panose="020B0604020202020204" pitchFamily="34" charset="0"/>
              <a:buChar char="•"/>
            </a:pPr>
            <a:r>
              <a:rPr lang="en-US" dirty="0"/>
              <a:t>Phone calls, texts and encouraging cards to the sick and shut-in.</a:t>
            </a:r>
          </a:p>
          <a:p>
            <a:pPr marL="1106481" lvl="2" indent="-174708">
              <a:buFont typeface="Arial" panose="020B0604020202020204" pitchFamily="34" charset="0"/>
              <a:buChar char="•"/>
            </a:pPr>
            <a:r>
              <a:rPr lang="en-US" dirty="0"/>
              <a:t>Limiting our instincts to be critical and to blame (counterproductive at this time).</a:t>
            </a:r>
          </a:p>
          <a:p>
            <a:pPr marL="1106481" lvl="2" indent="-174708">
              <a:buFont typeface="Arial" panose="020B0604020202020204" pitchFamily="34" charset="0"/>
              <a:buChar char="•"/>
            </a:pPr>
            <a:r>
              <a:rPr lang="en-US" dirty="0"/>
              <a:t>Be mindful of discouragement (exhort one another)</a:t>
            </a:r>
          </a:p>
          <a:p>
            <a:pPr marL="1106481" lvl="2" indent="-174708">
              <a:buFont typeface="Arial" panose="020B0604020202020204" pitchFamily="34" charset="0"/>
              <a:buChar char="•"/>
            </a:pPr>
            <a:r>
              <a:rPr lang="en-US" b="1" dirty="0"/>
              <a:t>One special request.  Develop relationships with everyone in the congregation.  Don’t merely say hello or shake a hand, show an interest in each other’s lives.</a:t>
            </a:r>
          </a:p>
          <a:p>
            <a:pPr marL="1572368" lvl="3" indent="-174708">
              <a:buFont typeface="Arial" panose="020B0604020202020204" pitchFamily="34" charset="0"/>
              <a:buChar char="•"/>
            </a:pPr>
            <a:r>
              <a:rPr lang="en-US" dirty="0"/>
              <a:t>Pick someone you do not know well.  Where do they work? How is their family? How are they handling the pandemic?  How are they feeling? Have you had a meaningful conversation with ALL your brothers and sisters?  If not, why not?</a:t>
            </a:r>
          </a:p>
        </p:txBody>
      </p:sp>
      <p:sp>
        <p:nvSpPr>
          <p:cNvPr id="4" name="Slide Number Placeholder 3"/>
          <p:cNvSpPr>
            <a:spLocks noGrp="1"/>
          </p:cNvSpPr>
          <p:nvPr>
            <p:ph type="sldNum" sz="quarter" idx="5"/>
          </p:nvPr>
        </p:nvSpPr>
        <p:spPr/>
        <p:txBody>
          <a:bodyPr/>
          <a:lstStyle/>
          <a:p>
            <a:pPr defTabSz="931774"/>
            <a:fld id="{DF694D19-705F-447E-AA53-3D8F6594E848}" type="slidenum">
              <a:rPr lang="en-US">
                <a:solidFill>
                  <a:prstClr val="black"/>
                </a:solidFill>
                <a:latin typeface="Calibri" panose="020F0502020204030204"/>
              </a:rPr>
              <a:pPr defTabSz="9317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67104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r>
              <a:rPr lang="en-US" b="1" dirty="0"/>
              <a:t>A though provoking quote from the pen of the American poet, Ralph Waldo Emerson</a:t>
            </a:r>
          </a:p>
          <a:p>
            <a:pPr marL="174708" indent="-174708">
              <a:buFont typeface="Arial" panose="020B0604020202020204" pitchFamily="34" charset="0"/>
              <a:buChar char="•"/>
            </a:pPr>
            <a:endParaRPr lang="en-US" b="1" dirty="0"/>
          </a:p>
          <a:p>
            <a:pPr algn="ctr"/>
            <a:r>
              <a:rPr lang="en-US" b="0" i="1" dirty="0"/>
              <a:t>“What lies behind us and what lies ahead of us are tiny matters to what lies within us.”</a:t>
            </a:r>
          </a:p>
          <a:p>
            <a:pPr algn="ctr"/>
            <a:endParaRPr lang="en-US" b="0" i="1" dirty="0"/>
          </a:p>
          <a:p>
            <a:pPr marL="174708" indent="-174708">
              <a:buFont typeface="Arial" panose="020B0604020202020204" pitchFamily="34" charset="0"/>
              <a:buChar char="•"/>
            </a:pPr>
            <a:r>
              <a:rPr lang="en-US" b="1" i="0" dirty="0"/>
              <a:t>Considered from a Christian viewpoint.  Our faith in Jesus Christ equips us to deal with any and all missteps, reversals and disappointments.</a:t>
            </a:r>
          </a:p>
          <a:p>
            <a:pPr marL="640594" lvl="1" indent="-174708">
              <a:buFont typeface="Arial" panose="020B0604020202020204" pitchFamily="34" charset="0"/>
              <a:buChar char="•"/>
            </a:pPr>
            <a:r>
              <a:rPr lang="en-US" b="0" i="0" dirty="0"/>
              <a:t>As Paul said,….</a:t>
            </a:r>
          </a:p>
          <a:p>
            <a:r>
              <a:rPr lang="en-US" b="1" i="0" dirty="0"/>
              <a:t>(Philippians 4:12-13), </a:t>
            </a:r>
            <a:r>
              <a:rPr lang="en-US" b="0" i="1" dirty="0"/>
              <a:t>“</a:t>
            </a:r>
            <a:r>
              <a:rPr lang="en-US" i="1" dirty="0"/>
              <a:t>I know how to be abased, and I know how to abound. Everywhere and in all things I have learned both to be full and to be hungry, both to abound and to suffer need.</a:t>
            </a:r>
            <a:r>
              <a:rPr lang="en-US" i="1" baseline="30000" dirty="0"/>
              <a:t> 13</a:t>
            </a:r>
            <a:r>
              <a:rPr lang="en-US" i="1" dirty="0"/>
              <a:t> I can do all things through Christ who strengthens me.”</a:t>
            </a:r>
            <a:endParaRPr lang="en-US" b="0" i="1" dirty="0"/>
          </a:p>
        </p:txBody>
      </p:sp>
      <p:sp>
        <p:nvSpPr>
          <p:cNvPr id="4" name="Slide Number Placeholder 3"/>
          <p:cNvSpPr>
            <a:spLocks noGrp="1"/>
          </p:cNvSpPr>
          <p:nvPr>
            <p:ph type="sldNum" sz="quarter" idx="5"/>
          </p:nvPr>
        </p:nvSpPr>
        <p:spPr/>
        <p:txBody>
          <a:bodyPr/>
          <a:lstStyle/>
          <a:p>
            <a:pPr defTabSz="931774"/>
            <a:fld id="{DF694D19-705F-447E-AA53-3D8F6594E848}" type="slidenum">
              <a:rPr lang="en-US">
                <a:solidFill>
                  <a:prstClr val="black"/>
                </a:solidFill>
                <a:latin typeface="Calibri" panose="020F0502020204030204"/>
              </a:rPr>
              <a:pPr defTabSz="931774"/>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50231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5BE0-46E4-4433-A6CF-4D43B8344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F92039-02DD-4E55-879A-617BE0D7A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5AC131-BB76-415B-A6CC-6A6799EE53BA}"/>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5" name="Footer Placeholder 4">
            <a:extLst>
              <a:ext uri="{FF2B5EF4-FFF2-40B4-BE49-F238E27FC236}">
                <a16:creationId xmlns:a16="http://schemas.microsoft.com/office/drawing/2014/main" id="{30D9E73B-4B64-4F2C-929D-B61015C14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59D3F-7DF4-4D39-8F78-BB9FAEB75BD8}"/>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135281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5FC9-9FA2-4974-B8B0-6426BB358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0FCAFF-DDDC-4931-8F47-901C380568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B6F42-D48C-4426-9DDC-EDD1A6A90917}"/>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5" name="Footer Placeholder 4">
            <a:extLst>
              <a:ext uri="{FF2B5EF4-FFF2-40B4-BE49-F238E27FC236}">
                <a16:creationId xmlns:a16="http://schemas.microsoft.com/office/drawing/2014/main" id="{6FE5F138-3537-424B-BAD2-A7060D0A8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ACB67-2C40-4F0B-B327-D81F87E26E48}"/>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155411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2142B0-6520-4349-9089-CD4077B645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92B4F-AA7D-49C8-BBDA-75CAAFEF33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E3A95-DF6F-4781-BFF1-E9736B78C38B}"/>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5" name="Footer Placeholder 4">
            <a:extLst>
              <a:ext uri="{FF2B5EF4-FFF2-40B4-BE49-F238E27FC236}">
                <a16:creationId xmlns:a16="http://schemas.microsoft.com/office/drawing/2014/main" id="{548E0294-80F9-4DA9-8AFE-15B44D408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DBEB1-1FCA-43AF-BF44-776BE704BF85}"/>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150764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16C9-B439-4A08-943C-20E51E6A5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6FD75-F31D-4EA3-9752-3BF5E9D38F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5A833-A68D-4846-9044-3EA385229093}"/>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5" name="Footer Placeholder 4">
            <a:extLst>
              <a:ext uri="{FF2B5EF4-FFF2-40B4-BE49-F238E27FC236}">
                <a16:creationId xmlns:a16="http://schemas.microsoft.com/office/drawing/2014/main" id="{77B4FB35-488E-42C6-8177-1C7EDAE05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62947-58EE-4731-8845-07EBDEB10004}"/>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329884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5A6C-76AF-41B5-AC34-F37990456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A4C968-303D-4814-A613-42BF7B336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50B9C-F77E-4D5B-BBF6-A24D22785AA2}"/>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5" name="Footer Placeholder 4">
            <a:extLst>
              <a:ext uri="{FF2B5EF4-FFF2-40B4-BE49-F238E27FC236}">
                <a16:creationId xmlns:a16="http://schemas.microsoft.com/office/drawing/2014/main" id="{0C4C92D1-729B-4B03-9DB7-A4B7194F8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62BC9-6E36-4E15-AA91-495FACD8A0F4}"/>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40486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FAE5-CD56-48DC-BC79-8C3E92B3B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016A7-EE31-4170-97CE-9B0F8FE988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5CF00F-EABD-4EAA-929F-E4D3E1396D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FF07B9-81B9-4563-BA3F-3AB4E5039A59}"/>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6" name="Footer Placeholder 5">
            <a:extLst>
              <a:ext uri="{FF2B5EF4-FFF2-40B4-BE49-F238E27FC236}">
                <a16:creationId xmlns:a16="http://schemas.microsoft.com/office/drawing/2014/main" id="{9FF7F2AB-CC3D-4BC2-81B2-045EE08D8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04E86-ADAC-495B-9393-2D77D6B5EC97}"/>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143507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809F-ED18-4FE9-9594-96EC43E376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E7395E-D34D-4C86-A48E-0ACDF57E8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D70B9-17AC-4BB3-B7D2-544AF61155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871D1-5210-444C-ADDF-CF06EABF6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C5BD5-73D3-4F20-AD03-D85B3D6EA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83011-24FC-4998-BAF5-6CFFCE261D04}"/>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8" name="Footer Placeholder 7">
            <a:extLst>
              <a:ext uri="{FF2B5EF4-FFF2-40B4-BE49-F238E27FC236}">
                <a16:creationId xmlns:a16="http://schemas.microsoft.com/office/drawing/2014/main" id="{14D0EE8D-D084-4B2C-B02B-B6E1BDC86C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35CBF9-3709-4322-8272-F87C2A002750}"/>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93985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D69D-2B79-47E2-B22F-260E4F87E8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8E9205-562D-453D-9647-6DB6E1BC0901}"/>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4" name="Footer Placeholder 3">
            <a:extLst>
              <a:ext uri="{FF2B5EF4-FFF2-40B4-BE49-F238E27FC236}">
                <a16:creationId xmlns:a16="http://schemas.microsoft.com/office/drawing/2014/main" id="{023299DE-4CC0-4533-B29E-8392DE8D3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DC08F0-36AD-45E0-8554-97C4F4DC55A5}"/>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407880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58C199-8B59-4EEE-865C-35BD4E3EC5EC}"/>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3" name="Footer Placeholder 2">
            <a:extLst>
              <a:ext uri="{FF2B5EF4-FFF2-40B4-BE49-F238E27FC236}">
                <a16:creationId xmlns:a16="http://schemas.microsoft.com/office/drawing/2014/main" id="{F9D70277-8C06-4BAC-A1B5-170665D31C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E55A7-9F2A-431E-BBD6-50E69E948D14}"/>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196987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11CD-8964-4461-ABD8-BA21D7632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945F99-49CA-4DA3-BAE5-6C2ED86F3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8C6EAC-D435-4651-94F2-ED2A379F8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76104-6EEC-40EC-94A2-4F2385E97BCC}"/>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6" name="Footer Placeholder 5">
            <a:extLst>
              <a:ext uri="{FF2B5EF4-FFF2-40B4-BE49-F238E27FC236}">
                <a16:creationId xmlns:a16="http://schemas.microsoft.com/office/drawing/2014/main" id="{E60545E0-F5A2-46A5-9C48-E4343181A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B5743-20B2-404C-9EAD-A2F89BE400C0}"/>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253118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15A8-DC58-4833-A5E8-A3260F62B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4DF3C4-00A7-47DB-86BF-F1EC05419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8992AE-6722-4B97-86C6-A86F1CD08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7B813-5974-4296-80DD-46242AF85C42}"/>
              </a:ext>
            </a:extLst>
          </p:cNvPr>
          <p:cNvSpPr>
            <a:spLocks noGrp="1"/>
          </p:cNvSpPr>
          <p:nvPr>
            <p:ph type="dt" sz="half" idx="10"/>
          </p:nvPr>
        </p:nvSpPr>
        <p:spPr/>
        <p:txBody>
          <a:bodyPr/>
          <a:lstStyle/>
          <a:p>
            <a:fld id="{D880AECC-5398-4E5A-A04B-6D29F4ADB6CE}" type="datetimeFigureOut">
              <a:rPr lang="en-US" smtClean="0"/>
              <a:t>8/28/2021</a:t>
            </a:fld>
            <a:endParaRPr lang="en-US"/>
          </a:p>
        </p:txBody>
      </p:sp>
      <p:sp>
        <p:nvSpPr>
          <p:cNvPr id="6" name="Footer Placeholder 5">
            <a:extLst>
              <a:ext uri="{FF2B5EF4-FFF2-40B4-BE49-F238E27FC236}">
                <a16:creationId xmlns:a16="http://schemas.microsoft.com/office/drawing/2014/main" id="{B6674DB2-9D49-4384-AFB0-BEF7200CF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81A1F-E7BB-4000-A8D2-1E017CB92EAE}"/>
              </a:ext>
            </a:extLst>
          </p:cNvPr>
          <p:cNvSpPr>
            <a:spLocks noGrp="1"/>
          </p:cNvSpPr>
          <p:nvPr>
            <p:ph type="sldNum" sz="quarter" idx="12"/>
          </p:nvPr>
        </p:nvSpPr>
        <p:spPr/>
        <p:txBody>
          <a:bodyPr/>
          <a:lstStyle/>
          <a:p>
            <a:fld id="{38036165-A2F3-4E78-91A0-4036F1E31A44}" type="slidenum">
              <a:rPr lang="en-US" smtClean="0"/>
              <a:t>‹#›</a:t>
            </a:fld>
            <a:endParaRPr lang="en-US"/>
          </a:p>
        </p:txBody>
      </p:sp>
    </p:spTree>
    <p:extLst>
      <p:ext uri="{BB962C8B-B14F-4D97-AF65-F5344CB8AC3E}">
        <p14:creationId xmlns:p14="http://schemas.microsoft.com/office/powerpoint/2010/main" val="152449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7CB52-6633-406F-B886-0289FE3B0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88603C-1B6C-4B34-A6B4-34ACC7D51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52026-1F95-4144-B008-43A8BE015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0AECC-5398-4E5A-A04B-6D29F4ADB6CE}" type="datetimeFigureOut">
              <a:rPr lang="en-US" smtClean="0"/>
              <a:t>8/28/2021</a:t>
            </a:fld>
            <a:endParaRPr lang="en-US"/>
          </a:p>
        </p:txBody>
      </p:sp>
      <p:sp>
        <p:nvSpPr>
          <p:cNvPr id="5" name="Footer Placeholder 4">
            <a:extLst>
              <a:ext uri="{FF2B5EF4-FFF2-40B4-BE49-F238E27FC236}">
                <a16:creationId xmlns:a16="http://schemas.microsoft.com/office/drawing/2014/main" id="{EF7F627A-AC12-4288-8718-016AF00C6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F2F42B-114D-432E-A8F0-F76BC4DAD5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36165-A2F3-4E78-91A0-4036F1E31A44}" type="slidenum">
              <a:rPr lang="en-US" smtClean="0"/>
              <a:t>‹#›</a:t>
            </a:fld>
            <a:endParaRPr lang="en-US"/>
          </a:p>
        </p:txBody>
      </p:sp>
    </p:spTree>
    <p:extLst>
      <p:ext uri="{BB962C8B-B14F-4D97-AF65-F5344CB8AC3E}">
        <p14:creationId xmlns:p14="http://schemas.microsoft.com/office/powerpoint/2010/main" val="419832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02AC-E5F3-4098-9245-2C3FB30B9045}"/>
              </a:ext>
            </a:extLst>
          </p:cNvPr>
          <p:cNvSpPr>
            <a:spLocks noGrp="1"/>
          </p:cNvSpPr>
          <p:nvPr>
            <p:ph type="ctrTitle"/>
          </p:nvPr>
        </p:nvSpPr>
        <p:spPr>
          <a:xfrm>
            <a:off x="678426" y="331993"/>
            <a:ext cx="10825316" cy="1152678"/>
          </a:xfrm>
        </p:spPr>
        <p:txBody>
          <a:bodyPr anchor="t">
            <a:noAutofit/>
          </a:bodyPr>
          <a:lstStyle/>
          <a:p>
            <a:pPr>
              <a:lnSpc>
                <a:spcPct val="100000"/>
              </a:lnSpc>
            </a:pPr>
            <a:r>
              <a:rPr lang="en-US" dirty="0">
                <a:solidFill>
                  <a:srgbClr val="EAABAC"/>
                </a:solidFill>
                <a:latin typeface="Frijole" panose="02000000000000000000" pitchFamily="2" charset="0"/>
              </a:rPr>
              <a:t>A Time of Disaster</a:t>
            </a:r>
          </a:p>
        </p:txBody>
      </p:sp>
      <p:sp>
        <p:nvSpPr>
          <p:cNvPr id="3" name="Subtitle 2">
            <a:extLst>
              <a:ext uri="{FF2B5EF4-FFF2-40B4-BE49-F238E27FC236}">
                <a16:creationId xmlns:a16="http://schemas.microsoft.com/office/drawing/2014/main" id="{3E18AD25-A81E-433C-A171-980881E1652A}"/>
              </a:ext>
            </a:extLst>
          </p:cNvPr>
          <p:cNvSpPr>
            <a:spLocks noGrp="1"/>
          </p:cNvSpPr>
          <p:nvPr>
            <p:ph type="subTitle" idx="1"/>
          </p:nvPr>
        </p:nvSpPr>
        <p:spPr>
          <a:xfrm>
            <a:off x="2259106" y="1846865"/>
            <a:ext cx="7906870" cy="1152677"/>
          </a:xfrm>
        </p:spPr>
        <p:txBody>
          <a:bodyPr>
            <a:prstTxWarp prst="textDeflateBottom">
              <a:avLst>
                <a:gd name="adj" fmla="val 61369"/>
              </a:avLst>
            </a:prstTxWarp>
            <a:normAutofit/>
          </a:bodyPr>
          <a:lstStyle/>
          <a:p>
            <a:r>
              <a:rPr lang="en-US" sz="5400" b="1" dirty="0">
                <a:solidFill>
                  <a:srgbClr val="EAABAC"/>
                </a:solidFill>
              </a:rPr>
              <a:t>The Christian’s Response</a:t>
            </a:r>
          </a:p>
        </p:txBody>
      </p:sp>
      <p:pic>
        <p:nvPicPr>
          <p:cNvPr id="5" name="Picture 4" descr="A black and white map&#10;&#10;Description automatically generated with low confidence">
            <a:extLst>
              <a:ext uri="{FF2B5EF4-FFF2-40B4-BE49-F238E27FC236}">
                <a16:creationId xmlns:a16="http://schemas.microsoft.com/office/drawing/2014/main" id="{44336DEC-5200-4F3B-83B7-BD0E3AB3C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10" y="3007155"/>
            <a:ext cx="4729908" cy="3644355"/>
          </a:xfrm>
          <a:prstGeom prst="rect">
            <a:avLst/>
          </a:prstGeom>
        </p:spPr>
      </p:pic>
      <p:pic>
        <p:nvPicPr>
          <p:cNvPr id="7" name="Picture 6" descr="A picture containing indoor, decorated, plant, gear&#10;&#10;Description automatically generated">
            <a:extLst>
              <a:ext uri="{FF2B5EF4-FFF2-40B4-BE49-F238E27FC236}">
                <a16:creationId xmlns:a16="http://schemas.microsoft.com/office/drawing/2014/main" id="{29C8C63A-CB7F-4DD8-AD59-8D9D56067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0754" y="3341091"/>
            <a:ext cx="5271246" cy="3516909"/>
          </a:xfrm>
          <a:prstGeom prst="rect">
            <a:avLst/>
          </a:prstGeom>
        </p:spPr>
      </p:pic>
      <p:sp>
        <p:nvSpPr>
          <p:cNvPr id="9" name="TextBox 8">
            <a:extLst>
              <a:ext uri="{FF2B5EF4-FFF2-40B4-BE49-F238E27FC236}">
                <a16:creationId xmlns:a16="http://schemas.microsoft.com/office/drawing/2014/main" id="{FB01FF54-CB78-442B-9512-1BD39955ADA6}"/>
              </a:ext>
            </a:extLst>
          </p:cNvPr>
          <p:cNvSpPr txBox="1"/>
          <p:nvPr/>
        </p:nvSpPr>
        <p:spPr>
          <a:xfrm>
            <a:off x="678426" y="5099545"/>
            <a:ext cx="2093843" cy="646331"/>
          </a:xfrm>
          <a:prstGeom prst="rect">
            <a:avLst/>
          </a:prstGeom>
          <a:noFill/>
        </p:spPr>
        <p:txBody>
          <a:bodyPr wrap="none" rtlCol="0">
            <a:spAutoFit/>
          </a:bodyPr>
          <a:lstStyle/>
          <a:p>
            <a:r>
              <a:rPr lang="en-US" sz="3600" dirty="0">
                <a:latin typeface="Bebas Neue" panose="020B0606020202050201" pitchFamily="34" charset="0"/>
              </a:rPr>
              <a:t>Afghanistan</a:t>
            </a:r>
          </a:p>
        </p:txBody>
      </p:sp>
    </p:spTree>
    <p:extLst>
      <p:ext uri="{BB962C8B-B14F-4D97-AF65-F5344CB8AC3E}">
        <p14:creationId xmlns:p14="http://schemas.microsoft.com/office/powerpoint/2010/main" val="916068075"/>
      </p:ext>
    </p:extLst>
  </p:cSld>
  <p:clrMapOvr>
    <a:masterClrMapping/>
  </p:clrMapOvr>
  <mc:AlternateContent xmlns:mc="http://schemas.openxmlformats.org/markup-compatibility/2006" xmlns:p14="http://schemas.microsoft.com/office/powerpoint/2010/main">
    <mc:Choice Requires="p14">
      <p:transition spd="slow" p14:dur="1250">
        <p14:prism dir="d"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02AC-E5F3-4098-9245-2C3FB30B9045}"/>
              </a:ext>
            </a:extLst>
          </p:cNvPr>
          <p:cNvSpPr>
            <a:spLocks noGrp="1"/>
          </p:cNvSpPr>
          <p:nvPr>
            <p:ph type="ctrTitle"/>
          </p:nvPr>
        </p:nvSpPr>
        <p:spPr>
          <a:xfrm>
            <a:off x="678426" y="331993"/>
            <a:ext cx="7515315" cy="1152678"/>
          </a:xfrm>
        </p:spPr>
        <p:txBody>
          <a:bodyPr anchor="t">
            <a:noAutofit/>
          </a:bodyPr>
          <a:lstStyle/>
          <a:p>
            <a:pPr>
              <a:lnSpc>
                <a:spcPct val="100000"/>
              </a:lnSpc>
            </a:pPr>
            <a:r>
              <a:rPr lang="en-US" dirty="0">
                <a:solidFill>
                  <a:srgbClr val="EAABAC"/>
                </a:solidFill>
                <a:latin typeface="Acme" panose="02000706050000020004" pitchFamily="2" charset="0"/>
              </a:rPr>
              <a:t>Steadfastness in Faith</a:t>
            </a:r>
          </a:p>
        </p:txBody>
      </p:sp>
      <p:sp>
        <p:nvSpPr>
          <p:cNvPr id="3" name="Subtitle 2">
            <a:extLst>
              <a:ext uri="{FF2B5EF4-FFF2-40B4-BE49-F238E27FC236}">
                <a16:creationId xmlns:a16="http://schemas.microsoft.com/office/drawing/2014/main" id="{3E18AD25-A81E-433C-A171-980881E1652A}"/>
              </a:ext>
            </a:extLst>
          </p:cNvPr>
          <p:cNvSpPr>
            <a:spLocks noGrp="1"/>
          </p:cNvSpPr>
          <p:nvPr>
            <p:ph type="subTitle" idx="1"/>
          </p:nvPr>
        </p:nvSpPr>
        <p:spPr>
          <a:xfrm>
            <a:off x="678426" y="1846865"/>
            <a:ext cx="7515315" cy="3639535"/>
          </a:xfrm>
          <a:ln w="38100">
            <a:solidFill>
              <a:srgbClr val="EAABAC"/>
            </a:solidFill>
          </a:ln>
        </p:spPr>
        <p:txBody>
          <a:bodyPr>
            <a:normAutofit/>
          </a:bodyPr>
          <a:lstStyle/>
          <a:p>
            <a:r>
              <a:rPr lang="en-US" sz="4800" b="1" dirty="0">
                <a:solidFill>
                  <a:srgbClr val="EAABAC"/>
                </a:solidFill>
              </a:rPr>
              <a:t>Do Not Be Discouraged</a:t>
            </a:r>
          </a:p>
          <a:p>
            <a:r>
              <a:rPr lang="en-US" sz="4800" dirty="0">
                <a:solidFill>
                  <a:schemeClr val="bg1"/>
                </a:solidFill>
              </a:rPr>
              <a:t>Psalm 34:17-19; 55:22</a:t>
            </a:r>
          </a:p>
          <a:p>
            <a:endParaRPr lang="en-US" sz="2000" b="1" dirty="0">
              <a:solidFill>
                <a:srgbClr val="EAABAC"/>
              </a:solidFill>
            </a:endParaRPr>
          </a:p>
          <a:p>
            <a:r>
              <a:rPr lang="en-US" sz="4800" b="1" dirty="0">
                <a:solidFill>
                  <a:srgbClr val="EAABAC"/>
                </a:solidFill>
              </a:rPr>
              <a:t>Trust in God</a:t>
            </a:r>
          </a:p>
          <a:p>
            <a:r>
              <a:rPr lang="en-US" sz="4800" dirty="0">
                <a:solidFill>
                  <a:schemeClr val="bg1"/>
                </a:solidFill>
              </a:rPr>
              <a:t>Psalm 33:20-22</a:t>
            </a:r>
          </a:p>
        </p:txBody>
      </p:sp>
      <p:pic>
        <p:nvPicPr>
          <p:cNvPr id="5" name="Picture 4" descr="A black and white map&#10;&#10;Description automatically generated with low confidence">
            <a:extLst>
              <a:ext uri="{FF2B5EF4-FFF2-40B4-BE49-F238E27FC236}">
                <a16:creationId xmlns:a16="http://schemas.microsoft.com/office/drawing/2014/main" id="{44336DEC-5200-4F3B-83B7-BD0E3AB3C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506" y="665728"/>
            <a:ext cx="3065930" cy="2362274"/>
          </a:xfrm>
          <a:prstGeom prst="rect">
            <a:avLst/>
          </a:prstGeom>
        </p:spPr>
      </p:pic>
      <p:pic>
        <p:nvPicPr>
          <p:cNvPr id="7" name="Picture 6" descr="A picture containing indoor, decorated, plant, gear&#10;&#10;Description automatically generated">
            <a:extLst>
              <a:ext uri="{FF2B5EF4-FFF2-40B4-BE49-F238E27FC236}">
                <a16:creationId xmlns:a16="http://schemas.microsoft.com/office/drawing/2014/main" id="{29C8C63A-CB7F-4DD8-AD59-8D9D56067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6944" y="4392706"/>
            <a:ext cx="3695055" cy="2465294"/>
          </a:xfrm>
          <a:prstGeom prst="rect">
            <a:avLst/>
          </a:prstGeom>
        </p:spPr>
      </p:pic>
      <p:sp>
        <p:nvSpPr>
          <p:cNvPr id="6" name="TextBox 5">
            <a:extLst>
              <a:ext uri="{FF2B5EF4-FFF2-40B4-BE49-F238E27FC236}">
                <a16:creationId xmlns:a16="http://schemas.microsoft.com/office/drawing/2014/main" id="{9BFCEF46-0B02-43EA-8CBF-7070B2E917F3}"/>
              </a:ext>
            </a:extLst>
          </p:cNvPr>
          <p:cNvSpPr txBox="1"/>
          <p:nvPr/>
        </p:nvSpPr>
        <p:spPr>
          <a:xfrm>
            <a:off x="9028849" y="2008230"/>
            <a:ext cx="1459054" cy="461665"/>
          </a:xfrm>
          <a:prstGeom prst="rect">
            <a:avLst/>
          </a:prstGeom>
          <a:noFill/>
        </p:spPr>
        <p:txBody>
          <a:bodyPr wrap="none" rtlCol="0">
            <a:spAutoFit/>
          </a:bodyPr>
          <a:lstStyle/>
          <a:p>
            <a:r>
              <a:rPr lang="en-US" sz="2400" dirty="0">
                <a:latin typeface="Bebas Neue" panose="020B0606020202050201" pitchFamily="34" charset="0"/>
              </a:rPr>
              <a:t>Afghanistan</a:t>
            </a:r>
          </a:p>
        </p:txBody>
      </p:sp>
    </p:spTree>
    <p:extLst>
      <p:ext uri="{BB962C8B-B14F-4D97-AF65-F5344CB8AC3E}">
        <p14:creationId xmlns:p14="http://schemas.microsoft.com/office/powerpoint/2010/main" val="4261752893"/>
      </p:ext>
    </p:extLst>
  </p:cSld>
  <p:clrMapOvr>
    <a:masterClrMapping/>
  </p:clrMapOvr>
  <mc:AlternateContent xmlns:mc="http://schemas.openxmlformats.org/markup-compatibility/2006" xmlns:p14="http://schemas.microsoft.com/office/powerpoint/2010/main">
    <mc:Choice Requires="p14">
      <p:transition spd="slow" p14:dur="1250">
        <p14:prism dir="u"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02AC-E5F3-4098-9245-2C3FB30B9045}"/>
              </a:ext>
            </a:extLst>
          </p:cNvPr>
          <p:cNvSpPr>
            <a:spLocks noGrp="1"/>
          </p:cNvSpPr>
          <p:nvPr>
            <p:ph type="ctrTitle"/>
          </p:nvPr>
        </p:nvSpPr>
        <p:spPr>
          <a:xfrm>
            <a:off x="678426" y="331993"/>
            <a:ext cx="7515315" cy="1152678"/>
          </a:xfrm>
        </p:spPr>
        <p:txBody>
          <a:bodyPr anchor="t">
            <a:noAutofit/>
          </a:bodyPr>
          <a:lstStyle/>
          <a:p>
            <a:pPr>
              <a:lnSpc>
                <a:spcPct val="100000"/>
              </a:lnSpc>
            </a:pPr>
            <a:r>
              <a:rPr lang="en-US" dirty="0">
                <a:solidFill>
                  <a:srgbClr val="EAABAC"/>
                </a:solidFill>
                <a:latin typeface="Acme" panose="02000706050000020004" pitchFamily="2" charset="0"/>
              </a:rPr>
              <a:t>Self-Examination</a:t>
            </a:r>
          </a:p>
        </p:txBody>
      </p:sp>
      <p:sp>
        <p:nvSpPr>
          <p:cNvPr id="3" name="Subtitle 2">
            <a:extLst>
              <a:ext uri="{FF2B5EF4-FFF2-40B4-BE49-F238E27FC236}">
                <a16:creationId xmlns:a16="http://schemas.microsoft.com/office/drawing/2014/main" id="{3E18AD25-A81E-433C-A171-980881E1652A}"/>
              </a:ext>
            </a:extLst>
          </p:cNvPr>
          <p:cNvSpPr>
            <a:spLocks noGrp="1"/>
          </p:cNvSpPr>
          <p:nvPr>
            <p:ph type="subTitle" idx="1"/>
          </p:nvPr>
        </p:nvSpPr>
        <p:spPr>
          <a:xfrm>
            <a:off x="678426" y="1846865"/>
            <a:ext cx="7515315" cy="3639535"/>
          </a:xfrm>
          <a:ln w="38100">
            <a:solidFill>
              <a:srgbClr val="EAABAC"/>
            </a:solidFill>
          </a:ln>
        </p:spPr>
        <p:txBody>
          <a:bodyPr>
            <a:normAutofit/>
          </a:bodyPr>
          <a:lstStyle/>
          <a:p>
            <a:r>
              <a:rPr lang="en-US" sz="4800" b="1" dirty="0">
                <a:solidFill>
                  <a:srgbClr val="EAABAC"/>
                </a:solidFill>
              </a:rPr>
              <a:t>What are your Priorities?</a:t>
            </a:r>
          </a:p>
          <a:p>
            <a:r>
              <a:rPr lang="en-US" sz="4800" dirty="0">
                <a:solidFill>
                  <a:schemeClr val="bg1"/>
                </a:solidFill>
              </a:rPr>
              <a:t>Matthew 6:31-33</a:t>
            </a:r>
          </a:p>
          <a:p>
            <a:endParaRPr lang="en-US" sz="2000" b="1" dirty="0">
              <a:solidFill>
                <a:srgbClr val="EAABAC"/>
              </a:solidFill>
            </a:endParaRPr>
          </a:p>
          <a:p>
            <a:r>
              <a:rPr lang="en-US" sz="4800" b="1" dirty="0">
                <a:solidFill>
                  <a:srgbClr val="EAABAC"/>
                </a:solidFill>
              </a:rPr>
              <a:t>Where is your Allegiance?</a:t>
            </a:r>
          </a:p>
          <a:p>
            <a:r>
              <a:rPr lang="en-US" sz="4800" dirty="0">
                <a:solidFill>
                  <a:schemeClr val="bg1"/>
                </a:solidFill>
              </a:rPr>
              <a:t>Philippians 3:20-21</a:t>
            </a:r>
          </a:p>
        </p:txBody>
      </p:sp>
      <p:pic>
        <p:nvPicPr>
          <p:cNvPr id="5" name="Picture 4" descr="A black and white map&#10;&#10;Description automatically generated with low confidence">
            <a:extLst>
              <a:ext uri="{FF2B5EF4-FFF2-40B4-BE49-F238E27FC236}">
                <a16:creationId xmlns:a16="http://schemas.microsoft.com/office/drawing/2014/main" id="{44336DEC-5200-4F3B-83B7-BD0E3AB3C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506" y="665728"/>
            <a:ext cx="3065930" cy="2362274"/>
          </a:xfrm>
          <a:prstGeom prst="rect">
            <a:avLst/>
          </a:prstGeom>
        </p:spPr>
      </p:pic>
      <p:pic>
        <p:nvPicPr>
          <p:cNvPr id="7" name="Picture 6" descr="A picture containing indoor, decorated, plant, gear&#10;&#10;Description automatically generated">
            <a:extLst>
              <a:ext uri="{FF2B5EF4-FFF2-40B4-BE49-F238E27FC236}">
                <a16:creationId xmlns:a16="http://schemas.microsoft.com/office/drawing/2014/main" id="{29C8C63A-CB7F-4DD8-AD59-8D9D56067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6944" y="4392706"/>
            <a:ext cx="3695055" cy="2465294"/>
          </a:xfrm>
          <a:prstGeom prst="rect">
            <a:avLst/>
          </a:prstGeom>
        </p:spPr>
      </p:pic>
      <p:sp>
        <p:nvSpPr>
          <p:cNvPr id="6" name="TextBox 5">
            <a:extLst>
              <a:ext uri="{FF2B5EF4-FFF2-40B4-BE49-F238E27FC236}">
                <a16:creationId xmlns:a16="http://schemas.microsoft.com/office/drawing/2014/main" id="{9BFCEF46-0B02-43EA-8CBF-7070B2E917F3}"/>
              </a:ext>
            </a:extLst>
          </p:cNvPr>
          <p:cNvSpPr txBox="1"/>
          <p:nvPr/>
        </p:nvSpPr>
        <p:spPr>
          <a:xfrm>
            <a:off x="9028849" y="2008230"/>
            <a:ext cx="14590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ebas Neue" panose="020B0606020202050201" pitchFamily="34" charset="0"/>
                <a:ea typeface="+mn-ea"/>
                <a:cs typeface="+mn-cs"/>
              </a:rPr>
              <a:t>Afghanistan</a:t>
            </a:r>
          </a:p>
        </p:txBody>
      </p:sp>
    </p:spTree>
    <p:extLst>
      <p:ext uri="{BB962C8B-B14F-4D97-AF65-F5344CB8AC3E}">
        <p14:creationId xmlns:p14="http://schemas.microsoft.com/office/powerpoint/2010/main" val="2453207047"/>
      </p:ext>
    </p:extLst>
  </p:cSld>
  <p:clrMapOvr>
    <a:masterClrMapping/>
  </p:clrMapOvr>
  <mc:AlternateContent xmlns:mc="http://schemas.openxmlformats.org/markup-compatibility/2006" xmlns:p14="http://schemas.microsoft.com/office/powerpoint/2010/main">
    <mc:Choice Requires="p14">
      <p:transition spd="slow" p14:dur="1250">
        <p14:prism dir="u"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02AC-E5F3-4098-9245-2C3FB30B9045}"/>
              </a:ext>
            </a:extLst>
          </p:cNvPr>
          <p:cNvSpPr>
            <a:spLocks noGrp="1"/>
          </p:cNvSpPr>
          <p:nvPr>
            <p:ph type="ctrTitle"/>
          </p:nvPr>
        </p:nvSpPr>
        <p:spPr>
          <a:xfrm>
            <a:off x="678426" y="331993"/>
            <a:ext cx="7515315" cy="1152678"/>
          </a:xfrm>
        </p:spPr>
        <p:txBody>
          <a:bodyPr anchor="t">
            <a:noAutofit/>
          </a:bodyPr>
          <a:lstStyle/>
          <a:p>
            <a:pPr>
              <a:lnSpc>
                <a:spcPct val="100000"/>
              </a:lnSpc>
            </a:pPr>
            <a:r>
              <a:rPr lang="en-US" dirty="0">
                <a:solidFill>
                  <a:srgbClr val="EAABAC"/>
                </a:solidFill>
                <a:latin typeface="Acme" panose="02000706050000020004" pitchFamily="2" charset="0"/>
              </a:rPr>
              <a:t>Compassion</a:t>
            </a:r>
          </a:p>
        </p:txBody>
      </p:sp>
      <p:sp>
        <p:nvSpPr>
          <p:cNvPr id="3" name="Subtitle 2">
            <a:extLst>
              <a:ext uri="{FF2B5EF4-FFF2-40B4-BE49-F238E27FC236}">
                <a16:creationId xmlns:a16="http://schemas.microsoft.com/office/drawing/2014/main" id="{3E18AD25-A81E-433C-A171-980881E1652A}"/>
              </a:ext>
            </a:extLst>
          </p:cNvPr>
          <p:cNvSpPr>
            <a:spLocks noGrp="1"/>
          </p:cNvSpPr>
          <p:nvPr>
            <p:ph type="subTitle" idx="1"/>
          </p:nvPr>
        </p:nvSpPr>
        <p:spPr>
          <a:xfrm>
            <a:off x="678426" y="1846865"/>
            <a:ext cx="7515315" cy="3639535"/>
          </a:xfrm>
          <a:ln w="38100">
            <a:solidFill>
              <a:srgbClr val="EAABAC"/>
            </a:solidFill>
          </a:ln>
        </p:spPr>
        <p:txBody>
          <a:bodyPr>
            <a:normAutofit/>
          </a:bodyPr>
          <a:lstStyle/>
          <a:p>
            <a:r>
              <a:rPr lang="en-US" sz="4800" b="1" dirty="0">
                <a:solidFill>
                  <a:srgbClr val="EAABAC"/>
                </a:solidFill>
              </a:rPr>
              <a:t>Selflessness – Outward focus</a:t>
            </a:r>
          </a:p>
          <a:p>
            <a:r>
              <a:rPr lang="en-US" sz="4800" dirty="0">
                <a:solidFill>
                  <a:schemeClr val="bg1"/>
                </a:solidFill>
              </a:rPr>
              <a:t>Philippians 2:3-4</a:t>
            </a:r>
          </a:p>
          <a:p>
            <a:endParaRPr lang="en-US" sz="2000" b="1" dirty="0">
              <a:solidFill>
                <a:srgbClr val="EAABAC"/>
              </a:solidFill>
            </a:endParaRPr>
          </a:p>
          <a:p>
            <a:r>
              <a:rPr lang="en-US" sz="4800" b="1" dirty="0">
                <a:solidFill>
                  <a:srgbClr val="EAABAC"/>
                </a:solidFill>
              </a:rPr>
              <a:t>Following God’s example</a:t>
            </a:r>
          </a:p>
          <a:p>
            <a:r>
              <a:rPr lang="en-US" sz="4800" dirty="0">
                <a:solidFill>
                  <a:schemeClr val="bg1"/>
                </a:solidFill>
              </a:rPr>
              <a:t>2 Corinthians 1:3-4</a:t>
            </a:r>
          </a:p>
        </p:txBody>
      </p:sp>
      <p:pic>
        <p:nvPicPr>
          <p:cNvPr id="5" name="Picture 4" descr="A black and white map&#10;&#10;Description automatically generated with low confidence">
            <a:extLst>
              <a:ext uri="{FF2B5EF4-FFF2-40B4-BE49-F238E27FC236}">
                <a16:creationId xmlns:a16="http://schemas.microsoft.com/office/drawing/2014/main" id="{44336DEC-5200-4F3B-83B7-BD0E3AB3C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506" y="665728"/>
            <a:ext cx="3065930" cy="2362274"/>
          </a:xfrm>
          <a:prstGeom prst="rect">
            <a:avLst/>
          </a:prstGeom>
        </p:spPr>
      </p:pic>
      <p:pic>
        <p:nvPicPr>
          <p:cNvPr id="7" name="Picture 6" descr="A picture containing indoor, decorated, plant, gear&#10;&#10;Description automatically generated">
            <a:extLst>
              <a:ext uri="{FF2B5EF4-FFF2-40B4-BE49-F238E27FC236}">
                <a16:creationId xmlns:a16="http://schemas.microsoft.com/office/drawing/2014/main" id="{29C8C63A-CB7F-4DD8-AD59-8D9D56067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6944" y="4392706"/>
            <a:ext cx="3695055" cy="2465294"/>
          </a:xfrm>
          <a:prstGeom prst="rect">
            <a:avLst/>
          </a:prstGeom>
        </p:spPr>
      </p:pic>
      <p:sp>
        <p:nvSpPr>
          <p:cNvPr id="6" name="TextBox 5">
            <a:extLst>
              <a:ext uri="{FF2B5EF4-FFF2-40B4-BE49-F238E27FC236}">
                <a16:creationId xmlns:a16="http://schemas.microsoft.com/office/drawing/2014/main" id="{9BFCEF46-0B02-43EA-8CBF-7070B2E917F3}"/>
              </a:ext>
            </a:extLst>
          </p:cNvPr>
          <p:cNvSpPr txBox="1"/>
          <p:nvPr/>
        </p:nvSpPr>
        <p:spPr>
          <a:xfrm>
            <a:off x="9028849" y="2008230"/>
            <a:ext cx="14590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ebas Neue" panose="020B0606020202050201" pitchFamily="34" charset="0"/>
                <a:ea typeface="+mn-ea"/>
                <a:cs typeface="+mn-cs"/>
              </a:rPr>
              <a:t>Afghanistan</a:t>
            </a:r>
          </a:p>
        </p:txBody>
      </p:sp>
    </p:spTree>
    <p:extLst>
      <p:ext uri="{BB962C8B-B14F-4D97-AF65-F5344CB8AC3E}">
        <p14:creationId xmlns:p14="http://schemas.microsoft.com/office/powerpoint/2010/main" val="3352085360"/>
      </p:ext>
    </p:extLst>
  </p:cSld>
  <p:clrMapOvr>
    <a:masterClrMapping/>
  </p:clrMapOvr>
  <mc:AlternateContent xmlns:mc="http://schemas.openxmlformats.org/markup-compatibility/2006" xmlns:p14="http://schemas.microsoft.com/office/powerpoint/2010/main">
    <mc:Choice Requires="p14">
      <p:transition spd="slow" p14:dur="1250">
        <p14:prism dir="u"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02AC-E5F3-4098-9245-2C3FB30B9045}"/>
              </a:ext>
            </a:extLst>
          </p:cNvPr>
          <p:cNvSpPr>
            <a:spLocks noGrp="1"/>
          </p:cNvSpPr>
          <p:nvPr>
            <p:ph type="ctrTitle"/>
          </p:nvPr>
        </p:nvSpPr>
        <p:spPr>
          <a:xfrm>
            <a:off x="678426" y="331993"/>
            <a:ext cx="7515315" cy="1152678"/>
          </a:xfrm>
        </p:spPr>
        <p:txBody>
          <a:bodyPr anchor="t">
            <a:noAutofit/>
          </a:bodyPr>
          <a:lstStyle/>
          <a:p>
            <a:pPr>
              <a:lnSpc>
                <a:spcPct val="100000"/>
              </a:lnSpc>
            </a:pPr>
            <a:r>
              <a:rPr lang="en-US" dirty="0">
                <a:solidFill>
                  <a:srgbClr val="EAABAC"/>
                </a:solidFill>
                <a:latin typeface="Acme" panose="02000706050000020004" pitchFamily="2" charset="0"/>
              </a:rPr>
              <a:t>Prayer</a:t>
            </a:r>
          </a:p>
        </p:txBody>
      </p:sp>
      <p:sp>
        <p:nvSpPr>
          <p:cNvPr id="3" name="Subtitle 2">
            <a:extLst>
              <a:ext uri="{FF2B5EF4-FFF2-40B4-BE49-F238E27FC236}">
                <a16:creationId xmlns:a16="http://schemas.microsoft.com/office/drawing/2014/main" id="{3E18AD25-A81E-433C-A171-980881E1652A}"/>
              </a:ext>
            </a:extLst>
          </p:cNvPr>
          <p:cNvSpPr>
            <a:spLocks noGrp="1"/>
          </p:cNvSpPr>
          <p:nvPr>
            <p:ph type="subTitle" idx="1"/>
          </p:nvPr>
        </p:nvSpPr>
        <p:spPr>
          <a:xfrm>
            <a:off x="678426" y="1846865"/>
            <a:ext cx="7515315" cy="3639535"/>
          </a:xfrm>
          <a:ln w="38100">
            <a:solidFill>
              <a:srgbClr val="EAABAC"/>
            </a:solidFill>
          </a:ln>
        </p:spPr>
        <p:txBody>
          <a:bodyPr>
            <a:normAutofit/>
          </a:bodyPr>
          <a:lstStyle/>
          <a:p>
            <a:r>
              <a:rPr lang="en-US" sz="4800" b="1" dirty="0">
                <a:solidFill>
                  <a:srgbClr val="EAABAC"/>
                </a:solidFill>
              </a:rPr>
              <a:t>For Our Leaders</a:t>
            </a:r>
          </a:p>
          <a:p>
            <a:r>
              <a:rPr lang="en-US" sz="4800" dirty="0">
                <a:solidFill>
                  <a:schemeClr val="bg1"/>
                </a:solidFill>
              </a:rPr>
              <a:t>1 Timothy 2:1-4</a:t>
            </a:r>
          </a:p>
          <a:p>
            <a:endParaRPr lang="en-US" sz="2000" b="1" dirty="0">
              <a:solidFill>
                <a:srgbClr val="EAABAC"/>
              </a:solidFill>
            </a:endParaRPr>
          </a:p>
          <a:p>
            <a:r>
              <a:rPr lang="en-US" sz="4800" b="1" dirty="0">
                <a:solidFill>
                  <a:srgbClr val="EAABAC"/>
                </a:solidFill>
              </a:rPr>
              <a:t>For All Men</a:t>
            </a:r>
          </a:p>
          <a:p>
            <a:r>
              <a:rPr lang="en-US" sz="4800" dirty="0">
                <a:solidFill>
                  <a:schemeClr val="bg1"/>
                </a:solidFill>
              </a:rPr>
              <a:t>1 John 5:14; James 5:16b</a:t>
            </a:r>
          </a:p>
        </p:txBody>
      </p:sp>
      <p:pic>
        <p:nvPicPr>
          <p:cNvPr id="5" name="Picture 4" descr="A black and white map&#10;&#10;Description automatically generated with low confidence">
            <a:extLst>
              <a:ext uri="{FF2B5EF4-FFF2-40B4-BE49-F238E27FC236}">
                <a16:creationId xmlns:a16="http://schemas.microsoft.com/office/drawing/2014/main" id="{44336DEC-5200-4F3B-83B7-BD0E3AB3C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506" y="665728"/>
            <a:ext cx="3065930" cy="2362274"/>
          </a:xfrm>
          <a:prstGeom prst="rect">
            <a:avLst/>
          </a:prstGeom>
        </p:spPr>
      </p:pic>
      <p:pic>
        <p:nvPicPr>
          <p:cNvPr id="7" name="Picture 6" descr="A picture containing indoor, decorated, plant, gear&#10;&#10;Description automatically generated">
            <a:extLst>
              <a:ext uri="{FF2B5EF4-FFF2-40B4-BE49-F238E27FC236}">
                <a16:creationId xmlns:a16="http://schemas.microsoft.com/office/drawing/2014/main" id="{29C8C63A-CB7F-4DD8-AD59-8D9D56067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6944" y="4392706"/>
            <a:ext cx="3695055" cy="2465294"/>
          </a:xfrm>
          <a:prstGeom prst="rect">
            <a:avLst/>
          </a:prstGeom>
        </p:spPr>
      </p:pic>
      <p:sp>
        <p:nvSpPr>
          <p:cNvPr id="6" name="TextBox 5">
            <a:extLst>
              <a:ext uri="{FF2B5EF4-FFF2-40B4-BE49-F238E27FC236}">
                <a16:creationId xmlns:a16="http://schemas.microsoft.com/office/drawing/2014/main" id="{9BFCEF46-0B02-43EA-8CBF-7070B2E917F3}"/>
              </a:ext>
            </a:extLst>
          </p:cNvPr>
          <p:cNvSpPr txBox="1"/>
          <p:nvPr/>
        </p:nvSpPr>
        <p:spPr>
          <a:xfrm>
            <a:off x="9028849" y="2008230"/>
            <a:ext cx="14590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ebas Neue" panose="020B0606020202050201" pitchFamily="34" charset="0"/>
                <a:ea typeface="+mn-ea"/>
                <a:cs typeface="+mn-cs"/>
              </a:rPr>
              <a:t>Afghanistan</a:t>
            </a:r>
          </a:p>
        </p:txBody>
      </p:sp>
    </p:spTree>
    <p:extLst>
      <p:ext uri="{BB962C8B-B14F-4D97-AF65-F5344CB8AC3E}">
        <p14:creationId xmlns:p14="http://schemas.microsoft.com/office/powerpoint/2010/main" val="3482797346"/>
      </p:ext>
    </p:extLst>
  </p:cSld>
  <p:clrMapOvr>
    <a:masterClrMapping/>
  </p:clrMapOvr>
  <mc:AlternateContent xmlns:mc="http://schemas.openxmlformats.org/markup-compatibility/2006" xmlns:p14="http://schemas.microsoft.com/office/powerpoint/2010/main">
    <mc:Choice Requires="p14">
      <p:transition spd="slow" p14:dur="1250">
        <p14:prism dir="u"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02AC-E5F3-4098-9245-2C3FB30B9045}"/>
              </a:ext>
            </a:extLst>
          </p:cNvPr>
          <p:cNvSpPr>
            <a:spLocks noGrp="1"/>
          </p:cNvSpPr>
          <p:nvPr>
            <p:ph type="ctrTitle"/>
          </p:nvPr>
        </p:nvSpPr>
        <p:spPr>
          <a:xfrm>
            <a:off x="678426" y="331993"/>
            <a:ext cx="7515315" cy="1152678"/>
          </a:xfrm>
        </p:spPr>
        <p:txBody>
          <a:bodyPr anchor="t">
            <a:noAutofit/>
          </a:bodyPr>
          <a:lstStyle/>
          <a:p>
            <a:pPr>
              <a:lnSpc>
                <a:spcPct val="100000"/>
              </a:lnSpc>
            </a:pPr>
            <a:r>
              <a:rPr lang="en-US" dirty="0">
                <a:solidFill>
                  <a:srgbClr val="EAABAC"/>
                </a:solidFill>
                <a:latin typeface="Acme" panose="02000706050000020004" pitchFamily="2" charset="0"/>
              </a:rPr>
              <a:t>Action</a:t>
            </a:r>
          </a:p>
        </p:txBody>
      </p:sp>
      <p:sp>
        <p:nvSpPr>
          <p:cNvPr id="3" name="Subtitle 2">
            <a:extLst>
              <a:ext uri="{FF2B5EF4-FFF2-40B4-BE49-F238E27FC236}">
                <a16:creationId xmlns:a16="http://schemas.microsoft.com/office/drawing/2014/main" id="{3E18AD25-A81E-433C-A171-980881E1652A}"/>
              </a:ext>
            </a:extLst>
          </p:cNvPr>
          <p:cNvSpPr>
            <a:spLocks noGrp="1"/>
          </p:cNvSpPr>
          <p:nvPr>
            <p:ph type="subTitle" idx="1"/>
          </p:nvPr>
        </p:nvSpPr>
        <p:spPr>
          <a:xfrm>
            <a:off x="678426" y="1846865"/>
            <a:ext cx="7515315" cy="3639535"/>
          </a:xfrm>
          <a:ln w="38100">
            <a:solidFill>
              <a:srgbClr val="EAABAC"/>
            </a:solidFill>
          </a:ln>
        </p:spPr>
        <p:txBody>
          <a:bodyPr>
            <a:normAutofit/>
          </a:bodyPr>
          <a:lstStyle/>
          <a:p>
            <a:r>
              <a:rPr lang="en-US" sz="4800" b="1" dirty="0">
                <a:solidFill>
                  <a:srgbClr val="EAABAC"/>
                </a:solidFill>
              </a:rPr>
              <a:t>The Exercise of Love</a:t>
            </a:r>
          </a:p>
          <a:p>
            <a:r>
              <a:rPr lang="en-US" sz="4800" dirty="0">
                <a:solidFill>
                  <a:schemeClr val="bg1"/>
                </a:solidFill>
              </a:rPr>
              <a:t>Luke 10:33-35</a:t>
            </a:r>
          </a:p>
          <a:p>
            <a:endParaRPr lang="en-US" sz="2000" b="1" dirty="0">
              <a:solidFill>
                <a:srgbClr val="EAABAC"/>
              </a:solidFill>
            </a:endParaRPr>
          </a:p>
          <a:p>
            <a:r>
              <a:rPr lang="en-US" sz="4800" b="1" dirty="0">
                <a:solidFill>
                  <a:srgbClr val="EAABAC"/>
                </a:solidFill>
              </a:rPr>
              <a:t>The Practice of Pure Religion</a:t>
            </a:r>
          </a:p>
          <a:p>
            <a:r>
              <a:rPr lang="en-US" sz="4800" dirty="0">
                <a:solidFill>
                  <a:schemeClr val="bg1"/>
                </a:solidFill>
              </a:rPr>
              <a:t>James 1:27</a:t>
            </a:r>
          </a:p>
        </p:txBody>
      </p:sp>
      <p:pic>
        <p:nvPicPr>
          <p:cNvPr id="5" name="Picture 4" descr="A black and white map&#10;&#10;Description automatically generated with low confidence">
            <a:extLst>
              <a:ext uri="{FF2B5EF4-FFF2-40B4-BE49-F238E27FC236}">
                <a16:creationId xmlns:a16="http://schemas.microsoft.com/office/drawing/2014/main" id="{44336DEC-5200-4F3B-83B7-BD0E3AB3C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506" y="665728"/>
            <a:ext cx="3065930" cy="2362274"/>
          </a:xfrm>
          <a:prstGeom prst="rect">
            <a:avLst/>
          </a:prstGeom>
        </p:spPr>
      </p:pic>
      <p:pic>
        <p:nvPicPr>
          <p:cNvPr id="7" name="Picture 6" descr="A picture containing indoor, decorated, plant, gear&#10;&#10;Description automatically generated">
            <a:extLst>
              <a:ext uri="{FF2B5EF4-FFF2-40B4-BE49-F238E27FC236}">
                <a16:creationId xmlns:a16="http://schemas.microsoft.com/office/drawing/2014/main" id="{29C8C63A-CB7F-4DD8-AD59-8D9D56067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6944" y="4392706"/>
            <a:ext cx="3695055" cy="2465294"/>
          </a:xfrm>
          <a:prstGeom prst="rect">
            <a:avLst/>
          </a:prstGeom>
        </p:spPr>
      </p:pic>
      <p:sp>
        <p:nvSpPr>
          <p:cNvPr id="6" name="TextBox 5">
            <a:extLst>
              <a:ext uri="{FF2B5EF4-FFF2-40B4-BE49-F238E27FC236}">
                <a16:creationId xmlns:a16="http://schemas.microsoft.com/office/drawing/2014/main" id="{9BFCEF46-0B02-43EA-8CBF-7070B2E917F3}"/>
              </a:ext>
            </a:extLst>
          </p:cNvPr>
          <p:cNvSpPr txBox="1"/>
          <p:nvPr/>
        </p:nvSpPr>
        <p:spPr>
          <a:xfrm>
            <a:off x="9028849" y="2008230"/>
            <a:ext cx="14590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ebas Neue" panose="020B0606020202050201" pitchFamily="34" charset="0"/>
                <a:ea typeface="+mn-ea"/>
                <a:cs typeface="+mn-cs"/>
              </a:rPr>
              <a:t>Afghanistan</a:t>
            </a:r>
          </a:p>
        </p:txBody>
      </p:sp>
    </p:spTree>
    <p:extLst>
      <p:ext uri="{BB962C8B-B14F-4D97-AF65-F5344CB8AC3E}">
        <p14:creationId xmlns:p14="http://schemas.microsoft.com/office/powerpoint/2010/main" val="1215458526"/>
      </p:ext>
    </p:extLst>
  </p:cSld>
  <p:clrMapOvr>
    <a:masterClrMapping/>
  </p:clrMapOvr>
  <mc:AlternateContent xmlns:mc="http://schemas.openxmlformats.org/markup-compatibility/2006" xmlns:p14="http://schemas.microsoft.com/office/powerpoint/2010/main">
    <mc:Choice Requires="p14">
      <p:transition spd="slow" p14:dur="1250">
        <p14:prism dir="u"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4" descr="A black and white map&#10;&#10;Description automatically generated with low confidence">
            <a:extLst>
              <a:ext uri="{FF2B5EF4-FFF2-40B4-BE49-F238E27FC236}">
                <a16:creationId xmlns:a16="http://schemas.microsoft.com/office/drawing/2014/main" id="{44336DEC-5200-4F3B-83B7-BD0E3AB3C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10" y="3007155"/>
            <a:ext cx="4729908" cy="3644355"/>
          </a:xfrm>
          <a:prstGeom prst="rect">
            <a:avLst/>
          </a:prstGeom>
        </p:spPr>
      </p:pic>
      <p:pic>
        <p:nvPicPr>
          <p:cNvPr id="7" name="Picture 6" descr="A picture containing indoor, decorated, plant, gear&#10;&#10;Description automatically generated">
            <a:extLst>
              <a:ext uri="{FF2B5EF4-FFF2-40B4-BE49-F238E27FC236}">
                <a16:creationId xmlns:a16="http://schemas.microsoft.com/office/drawing/2014/main" id="{29C8C63A-CB7F-4DD8-AD59-8D9D56067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0754" y="3341091"/>
            <a:ext cx="5271246" cy="3516909"/>
          </a:xfrm>
          <a:prstGeom prst="rect">
            <a:avLst/>
          </a:prstGeom>
        </p:spPr>
      </p:pic>
      <p:sp>
        <p:nvSpPr>
          <p:cNvPr id="9" name="TextBox 8">
            <a:extLst>
              <a:ext uri="{FF2B5EF4-FFF2-40B4-BE49-F238E27FC236}">
                <a16:creationId xmlns:a16="http://schemas.microsoft.com/office/drawing/2014/main" id="{FB01FF54-CB78-442B-9512-1BD39955ADA6}"/>
              </a:ext>
            </a:extLst>
          </p:cNvPr>
          <p:cNvSpPr txBox="1"/>
          <p:nvPr/>
        </p:nvSpPr>
        <p:spPr>
          <a:xfrm>
            <a:off x="678426" y="5099545"/>
            <a:ext cx="209384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Bebas Neue" panose="020B0606020202050201" pitchFamily="34" charset="0"/>
                <a:ea typeface="+mn-ea"/>
                <a:cs typeface="+mn-cs"/>
              </a:rPr>
              <a:t>Afghanistan</a:t>
            </a:r>
          </a:p>
        </p:txBody>
      </p:sp>
      <p:sp>
        <p:nvSpPr>
          <p:cNvPr id="6" name="Title 5">
            <a:extLst>
              <a:ext uri="{FF2B5EF4-FFF2-40B4-BE49-F238E27FC236}">
                <a16:creationId xmlns:a16="http://schemas.microsoft.com/office/drawing/2014/main" id="{4CF3A600-FDF6-44A8-96F8-35C0C6F2D7D1}"/>
              </a:ext>
            </a:extLst>
          </p:cNvPr>
          <p:cNvSpPr>
            <a:spLocks noGrp="1"/>
          </p:cNvSpPr>
          <p:nvPr>
            <p:ph type="ctrTitle"/>
          </p:nvPr>
        </p:nvSpPr>
        <p:spPr>
          <a:xfrm>
            <a:off x="678425" y="206989"/>
            <a:ext cx="10903975" cy="3134101"/>
          </a:xfrm>
        </p:spPr>
        <p:txBody>
          <a:bodyPr anchor="t">
            <a:normAutofit/>
          </a:bodyPr>
          <a:lstStyle/>
          <a:p>
            <a:r>
              <a:rPr lang="en-US" sz="4400" dirty="0">
                <a:solidFill>
                  <a:srgbClr val="EAABAC"/>
                </a:solidFill>
                <a:latin typeface="+mn-lt"/>
              </a:rPr>
              <a:t>What lies behind us and what lies ahead of us are tiny matters to what lies within us. </a:t>
            </a:r>
            <a:br>
              <a:rPr lang="en-US" sz="4400" dirty="0">
                <a:solidFill>
                  <a:srgbClr val="EAABAC"/>
                </a:solidFill>
                <a:latin typeface="+mn-lt"/>
              </a:rPr>
            </a:br>
            <a:r>
              <a:rPr lang="en-US" sz="3200" dirty="0">
                <a:solidFill>
                  <a:srgbClr val="EAABAC"/>
                </a:solidFill>
                <a:latin typeface="+mn-lt"/>
              </a:rPr>
              <a:t>                                                                         ~ Ralph Waldo Emerson</a:t>
            </a:r>
            <a:br>
              <a:rPr lang="en-US" sz="400" dirty="0">
                <a:solidFill>
                  <a:srgbClr val="EAABAC"/>
                </a:solidFill>
                <a:latin typeface="+mn-lt"/>
              </a:rPr>
            </a:br>
            <a:br>
              <a:rPr lang="en-US" sz="400" dirty="0">
                <a:solidFill>
                  <a:srgbClr val="EAABAC"/>
                </a:solidFill>
                <a:latin typeface="+mn-lt"/>
              </a:rPr>
            </a:br>
            <a:br>
              <a:rPr lang="en-US" sz="400" dirty="0">
                <a:solidFill>
                  <a:srgbClr val="EAABAC"/>
                </a:solidFill>
                <a:latin typeface="+mn-lt"/>
              </a:rPr>
            </a:br>
            <a:br>
              <a:rPr lang="en-US" sz="400" dirty="0">
                <a:solidFill>
                  <a:srgbClr val="EAABAC"/>
                </a:solidFill>
                <a:latin typeface="+mn-lt"/>
              </a:rPr>
            </a:br>
            <a:br>
              <a:rPr lang="en-US" sz="400" dirty="0">
                <a:solidFill>
                  <a:srgbClr val="EAABAC"/>
                </a:solidFill>
                <a:latin typeface="+mn-lt"/>
              </a:rPr>
            </a:br>
            <a:br>
              <a:rPr lang="en-US" sz="400" dirty="0">
                <a:solidFill>
                  <a:srgbClr val="EAABAC"/>
                </a:solidFill>
                <a:latin typeface="+mn-lt"/>
              </a:rPr>
            </a:br>
            <a:br>
              <a:rPr lang="en-US" sz="400" dirty="0">
                <a:solidFill>
                  <a:srgbClr val="EAABAC"/>
                </a:solidFill>
                <a:latin typeface="+mn-lt"/>
              </a:rPr>
            </a:br>
            <a:br>
              <a:rPr lang="en-US" sz="400" dirty="0">
                <a:solidFill>
                  <a:srgbClr val="EAABAC"/>
                </a:solidFill>
                <a:latin typeface="+mn-lt"/>
              </a:rPr>
            </a:br>
            <a:r>
              <a:rPr lang="en-US" sz="4400" b="1" dirty="0">
                <a:solidFill>
                  <a:schemeClr val="bg1"/>
                </a:solidFill>
                <a:latin typeface="+mn-lt"/>
              </a:rPr>
              <a:t>Philippians 4:12-13</a:t>
            </a:r>
          </a:p>
        </p:txBody>
      </p:sp>
    </p:spTree>
    <p:extLst>
      <p:ext uri="{BB962C8B-B14F-4D97-AF65-F5344CB8AC3E}">
        <p14:creationId xmlns:p14="http://schemas.microsoft.com/office/powerpoint/2010/main" val="1047081020"/>
      </p:ext>
    </p:extLst>
  </p:cSld>
  <p:clrMapOvr>
    <a:masterClrMapping/>
  </p:clrMapOvr>
  <mc:AlternateContent xmlns:mc="http://schemas.openxmlformats.org/markup-compatibility/2006" xmlns:p14="http://schemas.microsoft.com/office/powerpoint/2010/main">
    <mc:Choice Requires="p14">
      <p:transition spd="slow" p14:dur="1250">
        <p14:prism dir="d"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2678</Words>
  <Application>Microsoft Office PowerPoint</Application>
  <PresentationFormat>Widescreen</PresentationFormat>
  <Paragraphs>156</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Segoe UI</vt:lpstr>
      <vt:lpstr>Calibri Light</vt:lpstr>
      <vt:lpstr>Acme</vt:lpstr>
      <vt:lpstr>Lato</vt:lpstr>
      <vt:lpstr>Frijole</vt:lpstr>
      <vt:lpstr>Bebas Neue</vt:lpstr>
      <vt:lpstr>Arial</vt:lpstr>
      <vt:lpstr>Calibri</vt:lpstr>
      <vt:lpstr>Office Theme</vt:lpstr>
      <vt:lpstr>A Time of Disaster</vt:lpstr>
      <vt:lpstr>Steadfastness in Faith</vt:lpstr>
      <vt:lpstr>Self-Examination</vt:lpstr>
      <vt:lpstr>Compassion</vt:lpstr>
      <vt:lpstr>Prayer</vt:lpstr>
      <vt:lpstr>Action</vt:lpstr>
      <vt:lpstr>What lies behind us and what lies ahead of us are tiny matters to what lies within us.                                                                           ~ Ralph Waldo Emerson        Philippians 4:12-13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Time of Disaster</dc:title>
  <dc:creator>Stan Cox</dc:creator>
  <cp:lastModifiedBy>Stan Cox</cp:lastModifiedBy>
  <cp:revision>1</cp:revision>
  <cp:lastPrinted>2021-08-27T21:00:50Z</cp:lastPrinted>
  <dcterms:created xsi:type="dcterms:W3CDTF">2021-08-26T22:41:46Z</dcterms:created>
  <dcterms:modified xsi:type="dcterms:W3CDTF">2021-08-29T02:51:38Z</dcterms:modified>
</cp:coreProperties>
</file>